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90" r:id="rId2"/>
    <p:sldId id="378" r:id="rId3"/>
    <p:sldId id="382" r:id="rId4"/>
    <p:sldId id="388" r:id="rId5"/>
    <p:sldId id="389" r:id="rId6"/>
    <p:sldId id="363" r:id="rId7"/>
    <p:sldId id="371" r:id="rId8"/>
    <p:sldId id="374" r:id="rId9"/>
    <p:sldId id="372" r:id="rId10"/>
    <p:sldId id="373" r:id="rId11"/>
    <p:sldId id="367" r:id="rId12"/>
    <p:sldId id="369" r:id="rId13"/>
    <p:sldId id="375" r:id="rId14"/>
    <p:sldId id="386" r:id="rId15"/>
    <p:sldId id="383" r:id="rId16"/>
    <p:sldId id="384" r:id="rId17"/>
    <p:sldId id="259" r:id="rId1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lon" initials="b" lastIdx="42" clrIdx="0">
    <p:extLst>
      <p:ext uri="{19B8F6BF-5375-455C-9EA6-DF929625EA0E}">
        <p15:presenceInfo xmlns:p15="http://schemas.microsoft.com/office/powerpoint/2012/main" userId="ballon" providerId="None"/>
      </p:ext>
    </p:extLst>
  </p:cmAuthor>
  <p:cmAuthor id="2" name="bourgoin" initials="b" lastIdx="2" clrIdx="1">
    <p:extLst>
      <p:ext uri="{19B8F6BF-5375-455C-9EA6-DF929625EA0E}">
        <p15:presenceInfo xmlns:p15="http://schemas.microsoft.com/office/powerpoint/2012/main" userId="bourgo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1" autoAdjust="0"/>
    <p:restoredTop sz="94660"/>
  </p:normalViewPr>
  <p:slideViewPr>
    <p:cSldViewPr>
      <p:cViewPr varScale="1">
        <p:scale>
          <a:sx n="83" d="100"/>
          <a:sy n="83" d="100"/>
        </p:scale>
        <p:origin x="370" y="67"/>
      </p:cViewPr>
      <p:guideLst>
        <p:guide orient="horz" pos="2880"/>
        <p:guide pos="2880"/>
      </p:guideLst>
    </p:cSldViewPr>
  </p:slideViewPr>
  <p:notesTextViewPr>
    <p:cViewPr>
      <p:scale>
        <a:sx n="3" d="2"/>
        <a:sy n="3" d="2"/>
      </p:scale>
      <p:origin x="0" y="0"/>
    </p:cViewPr>
  </p:notesTextViewPr>
  <p:notesViewPr>
    <p:cSldViewPr>
      <p:cViewPr varScale="1">
        <p:scale>
          <a:sx n="116" d="100"/>
          <a:sy n="116" d="100"/>
        </p:scale>
        <p:origin x="23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01T13:43:22.904" idx="18">
    <p:pos x="10" y="10"/>
    <p:text>A l'université comme dans le reste de la société, il existe des inégalités. En particulier entre les femmes et les hommes mais pas que... Les étudiant·es ne sont également pas épargné·es par les violences sexistes, discriminatoires ou sexuelles.</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1-07-29T16:28:54.157" idx="6">
    <p:pos x="10" y="10"/>
    <p:text>Si une situation vous met mal à l’aise, vous avez le droit de le faire savoir. La loi interdit et punit les violences. 
N’hésitez pas à parler de ce que vous subissez avec toute personne de confiance.
Vous pouvez effectuer un signalement auprès de la mission égalité de l’université en envoyant un mail à : vieetudiante.harcelement@univ-eiffel.fr 
Tous les échanges sont confidentiels.
Dans tous les cas, pensez bien à conserver les traces (courriels, sms, photos, certificats médicaux, etc.) de ce que vous subissez.</p:text>
    <p:extLst mod="1">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1-07-29T16:28:54.157" idx="6">
    <p:pos x="10" y="10"/>
    <p:text>Il est fondamental de lutter contre la culture de l’impunité.
Pour rassurer une victime de violences, vous pouvez lui indiquer que vous la croyez, qu’elle a bien fait de vous en parler, qu’elle n’y est pour rien et que vous pouvez l’aider.
Vous pouvez effectuer un signalement auprès de la mission égalité de l’université en envoyant un mail à : vieetudiante.harcelement@univ-eiffel.fr  
Tous les échanges sont confidentiels.
Dans tous les cas, pensez bien à conserver les traces (courriels, sms, photos, etc.) de ce dont vous avez été témoin pour les proposer à la victime.</p:text>
    <p:extLst mod="1">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1-07-29T16:28:54.157" idx="6">
    <p:pos x="10" y="10"/>
    <p:text>La mission égalité peut vous accompagner dans vos démarches pour faire vivre l’égalité sur l’université.</p:text>
    <p:extLst>
      <p:ext uri="{C676402C-5697-4E1C-873F-D02D1690AC5C}">
        <p15:threadingInfo xmlns:p15="http://schemas.microsoft.com/office/powerpoint/2012/main" timeZoneBias="-120"/>
      </p:ext>
    </p:extLst>
  </p:cm>
  <p:cm authorId="1" dt="2021-07-29T16:39:31.201" idx="7">
    <p:pos x="10" y="106"/>
    <p:text>Contactez-nous par téléphone ou en nous envoyant un mail</p:text>
    <p:extLst>
      <p:ext uri="{C676402C-5697-4E1C-873F-D02D1690AC5C}">
        <p15:threadingInfo xmlns:p15="http://schemas.microsoft.com/office/powerpoint/2012/main" timeZoneBias="-120">
          <p15:parentCm authorId="1" idx="6"/>
        </p15:threadingInfo>
      </p:ext>
    </p:extLst>
  </p:cm>
  <p:cm authorId="1" dt="2022-08-01T15:35:55.183" idx="31">
    <p:pos x="106" y="106"/>
    <p:text>Exemples de projets à l'initiative d'étudiant.es : installation de distributeurs de protections périodiques ; organisation d'une projection-débat sur les VSS à l'IFIS ; organisation de la première Pride étudiante sur le campus MLV.</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8-02T14:08:00.173" idx="42">
    <p:pos x="10" y="10"/>
    <p:text>L'égalité est une valeur fondamentale de notre université, en tant qu'actrice de la transformation sociale.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8-01T14:24:32.720" idx="19">
    <p:pos x="10" y="10"/>
    <p:text>Subir ou être témoin d'une violence dans le cadre de ses études ou de son travail est non seulement insupportable mais également intolérable.</p:text>
    <p:extLst>
      <p:ext uri="{C676402C-5697-4E1C-873F-D02D1690AC5C}">
        <p15:threadingInfo xmlns:p15="http://schemas.microsoft.com/office/powerpoint/2012/main" timeZoneBias="-120"/>
      </p:ext>
    </p:extLst>
  </p:cm>
  <p:cm authorId="1" dt="2022-08-01T14:25:28.215" idx="20">
    <p:pos x="1597" y="2572"/>
    <p:text>Banalisées, les violences sont difficilement détactables lorsqu'on en est victime.</p:text>
    <p:extLst>
      <p:ext uri="{C676402C-5697-4E1C-873F-D02D1690AC5C}">
        <p15:threadingInfo xmlns:p15="http://schemas.microsoft.com/office/powerpoint/2012/main" timeZoneBias="-120"/>
      </p:ext>
    </p:extLst>
  </p:cm>
  <p:cm authorId="1" dt="2022-08-01T14:26:11.088" idx="22">
    <p:pos x="4418" y="3247"/>
    <p:text>A noter qu’une violence exercée par un·e enseignant·e à l’encontre d’un·e étudiant·e constitue une circonstance aggravante aux yeux de la loi par la position d’ascendant que lui confère son statut.</p:text>
    <p:extLst>
      <p:ext uri="{C676402C-5697-4E1C-873F-D02D1690AC5C}">
        <p15:threadingInfo xmlns:p15="http://schemas.microsoft.com/office/powerpoint/2012/main" timeZoneBias="-120"/>
      </p:ext>
    </p:extLst>
  </p:cm>
  <p:cm authorId="1" dt="2022-08-02T10:29:38.611" idx="32">
    <p:pos x="4294" y="2762"/>
    <p:text>Les violences peuvent être présentes partout, quel que soit le campus ou le statut de l’agresseur.</p:text>
    <p:extLst>
      <p:ext uri="{C676402C-5697-4E1C-873F-D02D1690AC5C}">
        <p15:threadingInfo xmlns:p15="http://schemas.microsoft.com/office/powerpoint/2012/main" timeZoneBias="-120"/>
      </p:ext>
    </p:extLst>
  </p:cm>
  <p:cm authorId="1" dt="2022-08-02T11:02:40.388" idx="34">
    <p:pos x="5158" y="2952"/>
    <p:text>Les jeunes, et notamment les jeunes femmes, sont particulièrement exposées aux violences sexistes et sexuelles, et ce dès les premières semaines de cours.</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8-01T14:27:36.144" idx="23">
    <p:pos x="10" y="10"/>
    <p:text>Il s’agit de harcèlement sexuel. 
Puni de 2 ans de prison et de 30 000 euros d’amende et sanctionnable par l'université.</p:text>
    <p:extLst>
      <p:ext uri="{C676402C-5697-4E1C-873F-D02D1690AC5C}">
        <p15:threadingInfo xmlns:p15="http://schemas.microsoft.com/office/powerpoint/2012/main" timeZoneBias="-120"/>
      </p:ext>
    </p:extLst>
  </p:cm>
  <p:cm authorId="1" dt="2022-08-01T14:33:13.148" idx="26">
    <p:pos x="10" y="106"/>
    <p:text>Les sanctions disciplinaires pouvant être prises par l'université vont de l'avertissement jusqu'à l'exclusion définitive de tout établissement public d'enseignement supérieur.</p:text>
    <p:extLst>
      <p:ext uri="{C676402C-5697-4E1C-873F-D02D1690AC5C}">
        <p15:threadingInfo xmlns:p15="http://schemas.microsoft.com/office/powerpoint/2012/main" timeZoneBias="-120">
          <p15:parentCm authorId="1" idx="23"/>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8-01T14:30:15.624" idx="25">
    <p:pos x="10" y="10"/>
    <p:text>Il s’agit d’une agression sexuelle. 
Puni de 5 ans de prison et de 75 000 euros d’amende et sanctionnable par l'université.</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8-01T14:40:53.347" idx="27">
    <p:pos x="10" y="10"/>
    <p:text>Il s’agit harcèlement discriminatoire à caractère raciste. La discrimination est punie de 3 ans de prison et de 45 000 € d'amende et le harcèlement moral de 2 ans de prison et de 30 000 € d'amende.</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8-01T14:41:48.310" idx="28">
    <p:pos x="10" y="10"/>
    <p:text>Il s'agit d'un agissement sexiste. Sanctionnable par l'université et puni par la loi d'une contravention.</p:text>
    <p:extLst>
      <p:ext uri="{C676402C-5697-4E1C-873F-D02D1690AC5C}">
        <p15:threadingInfo xmlns:p15="http://schemas.microsoft.com/office/powerpoint/2012/main" timeZoneBias="-120"/>
      </p:ext>
    </p:extLst>
  </p:cm>
  <p:cm authorId="1" dt="2022-08-01T14:44:03.699" idx="29">
    <p:pos x="106" y="106"/>
    <p:text>Le sexisme ordinaire ce sont des paroles, des attitudes, des gestes, conscients ou inconscients, sous couvert parfois d'humour, qui contribuent à inférioriser et dévaloriser les femmes.</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07-29T15:48:19.530" idx="5">
    <p:pos x="10" y="10"/>
    <p:text>Il s'agit d'une atteinte à la représentation de la personne et d'une injure publique à caractère homophobe. Toutes deux sont punies d'un an de prison et de 45 000 € d'amende et sanctionnables par l'université.</p:text>
    <p:extLst mod="1">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07-28T17:40:27.313" idx="4">
    <p:pos x="10" y="10"/>
    <p:text>En cas de danger, contactez la police.</p:text>
    <p:extLst mod="1">
      <p:ext uri="{C676402C-5697-4E1C-873F-D02D1690AC5C}">
        <p15:threadingInfo xmlns:p15="http://schemas.microsoft.com/office/powerpoint/2012/main" timeZoneBias="-120"/>
      </p:ext>
    </p:extLst>
  </p:cm>
  <p:cm authorId="1" dt="2022-08-01T14:58:03.252" idx="30">
    <p:pos x="10" y="106"/>
    <p:text>Pour des conseils ou une écoute anonyme, gratuite et confidentielle en dehors de l'université, le week-end, les jours fériés ou durant les vacances scolaires, contactez les structures d'aide aux victimes.</p:text>
    <p:extLst>
      <p:ext uri="{C676402C-5697-4E1C-873F-D02D1690AC5C}">
        <p15:threadingInfo xmlns:p15="http://schemas.microsoft.com/office/powerpoint/2012/main" timeZoneBias="-120">
          <p15:parentCm authorId="1" idx="4"/>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863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836" y="1"/>
            <a:ext cx="2945659" cy="498630"/>
          </a:xfrm>
          <a:prstGeom prst="rect">
            <a:avLst/>
          </a:prstGeom>
        </p:spPr>
        <p:txBody>
          <a:bodyPr vert="horz" lIns="91440" tIns="45720" rIns="91440" bIns="45720" rtlCol="0"/>
          <a:lstStyle>
            <a:lvl1pPr algn="r">
              <a:defRPr sz="1200"/>
            </a:lvl1pPr>
          </a:lstStyle>
          <a:p>
            <a:fld id="{D1BECA80-CF12-4A50-B6F3-135C49E42A73}" type="datetimeFigureOut">
              <a:rPr lang="fr-FR" smtClean="0"/>
              <a:t>02/08/2022</a:t>
            </a:fld>
            <a:endParaRPr lang="fr-FR"/>
          </a:p>
        </p:txBody>
      </p:sp>
      <p:sp>
        <p:nvSpPr>
          <p:cNvPr id="4" name="Espace réservé du pied de page 3"/>
          <p:cNvSpPr>
            <a:spLocks noGrp="1"/>
          </p:cNvSpPr>
          <p:nvPr>
            <p:ph type="ftr" sz="quarter" idx="2"/>
          </p:nvPr>
        </p:nvSpPr>
        <p:spPr>
          <a:xfrm>
            <a:off x="0" y="9428010"/>
            <a:ext cx="2945659" cy="49862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836" y="9428010"/>
            <a:ext cx="2945659" cy="498629"/>
          </a:xfrm>
          <a:prstGeom prst="rect">
            <a:avLst/>
          </a:prstGeom>
        </p:spPr>
        <p:txBody>
          <a:bodyPr vert="horz" lIns="91440" tIns="45720" rIns="91440" bIns="45720" rtlCol="0" anchor="b"/>
          <a:lstStyle>
            <a:lvl1pPr algn="r">
              <a:defRPr sz="1200"/>
            </a:lvl1pPr>
          </a:lstStyle>
          <a:p>
            <a:fld id="{A8D5D192-F75D-4486-B1C9-4FACCDA8D2DA}" type="slidenum">
              <a:rPr lang="fr-FR" smtClean="0"/>
              <a:t>‹N°›</a:t>
            </a:fld>
            <a:endParaRPr lang="fr-FR"/>
          </a:p>
        </p:txBody>
      </p:sp>
    </p:spTree>
    <p:extLst>
      <p:ext uri="{BB962C8B-B14F-4D97-AF65-F5344CB8AC3E}">
        <p14:creationId xmlns:p14="http://schemas.microsoft.com/office/powerpoint/2010/main" val="1606014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863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836" y="1"/>
            <a:ext cx="2945659" cy="498630"/>
          </a:xfrm>
          <a:prstGeom prst="rect">
            <a:avLst/>
          </a:prstGeom>
        </p:spPr>
        <p:txBody>
          <a:bodyPr vert="horz" lIns="91440" tIns="45720" rIns="91440" bIns="45720" rtlCol="0"/>
          <a:lstStyle>
            <a:lvl1pPr algn="r">
              <a:defRPr sz="1200"/>
            </a:lvl1pPr>
          </a:lstStyle>
          <a:p>
            <a:fld id="{6E87DD81-8364-482B-BEFF-6B347782EBDD}" type="datetimeFigureOut">
              <a:rPr lang="fr-FR" smtClean="0"/>
              <a:t>02/08/2022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7"/>
            <a:ext cx="5438140" cy="3908613"/>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010"/>
            <a:ext cx="2945659" cy="49862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836" y="9428010"/>
            <a:ext cx="2945659" cy="498629"/>
          </a:xfrm>
          <a:prstGeom prst="rect">
            <a:avLst/>
          </a:prstGeom>
        </p:spPr>
        <p:txBody>
          <a:bodyPr vert="horz" lIns="91440" tIns="45720" rIns="91440" bIns="45720" rtlCol="0" anchor="b"/>
          <a:lstStyle>
            <a:lvl1pPr algn="r">
              <a:defRPr sz="1200"/>
            </a:lvl1pPr>
          </a:lstStyle>
          <a:p>
            <a:fld id="{153C50F2-CD6F-43C3-B50B-DD3A35419AC9}" type="slidenum">
              <a:rPr lang="fr-FR" smtClean="0"/>
              <a:t>‹N°›</a:t>
            </a:fld>
            <a:endParaRPr lang="fr-FR"/>
          </a:p>
        </p:txBody>
      </p:sp>
    </p:spTree>
    <p:extLst>
      <p:ext uri="{BB962C8B-B14F-4D97-AF65-F5344CB8AC3E}">
        <p14:creationId xmlns:p14="http://schemas.microsoft.com/office/powerpoint/2010/main" val="224806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3C50F2-CD6F-43C3-B50B-DD3A35419AC9}" type="slidenum">
              <a:rPr lang="fr-FR" smtClean="0"/>
              <a:t>1</a:t>
            </a:fld>
            <a:endParaRPr lang="fr-FR"/>
          </a:p>
        </p:txBody>
      </p:sp>
    </p:spTree>
    <p:extLst>
      <p:ext uri="{BB962C8B-B14F-4D97-AF65-F5344CB8AC3E}">
        <p14:creationId xmlns:p14="http://schemas.microsoft.com/office/powerpoint/2010/main" val="385449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53C50F2-CD6F-43C3-B50B-DD3A35419AC9}" type="slidenum">
              <a:rPr lang="fr-FR" smtClean="0"/>
              <a:t>3</a:t>
            </a:fld>
            <a:endParaRPr lang="fr-FR"/>
          </a:p>
        </p:txBody>
      </p:sp>
    </p:spTree>
    <p:extLst>
      <p:ext uri="{BB962C8B-B14F-4D97-AF65-F5344CB8AC3E}">
        <p14:creationId xmlns:p14="http://schemas.microsoft.com/office/powerpoint/2010/main" val="169301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3C50F2-CD6F-43C3-B50B-DD3A35419AC9}" type="slidenum">
              <a:rPr lang="fr-FR" smtClean="0"/>
              <a:t>5</a:t>
            </a:fld>
            <a:endParaRPr lang="fr-FR"/>
          </a:p>
        </p:txBody>
      </p:sp>
    </p:spTree>
    <p:extLst>
      <p:ext uri="{BB962C8B-B14F-4D97-AF65-F5344CB8AC3E}">
        <p14:creationId xmlns:p14="http://schemas.microsoft.com/office/powerpoint/2010/main" val="2238169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sp>
        <p:nvSpPr>
          <p:cNvPr id="10" name="Fond bleu"/>
          <p:cNvSpPr/>
          <p:nvPr userDrawn="1"/>
        </p:nvSpPr>
        <p:spPr>
          <a:xfrm>
            <a:off x="0" y="2999936"/>
            <a:ext cx="12192000" cy="3858067"/>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312E82"/>
          </a:solidFill>
        </p:spPr>
        <p:txBody>
          <a:bodyPr wrap="square" lIns="0" tIns="0" rIns="0" bIns="0" rtlCol="0"/>
          <a:lstStyle/>
          <a:p>
            <a:endParaRPr sz="1800"/>
          </a:p>
        </p:txBody>
      </p:sp>
      <p:pic>
        <p:nvPicPr>
          <p:cNvPr id="25" name="Imag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9027902" y="4575870"/>
            <a:ext cx="3164098" cy="1859441"/>
          </a:xfrm>
          <a:prstGeom prst="rect">
            <a:avLst/>
          </a:prstGeom>
        </p:spPr>
      </p:pic>
      <p:pic>
        <p:nvPicPr>
          <p:cNvPr id="22" name="Imag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7762" r="6061"/>
          <a:stretch/>
        </p:blipFill>
        <p:spPr>
          <a:xfrm>
            <a:off x="2743199" y="0"/>
            <a:ext cx="9448801" cy="4638836"/>
          </a:xfrm>
          <a:prstGeom prst="rect">
            <a:avLst/>
          </a:prstGeom>
        </p:spPr>
      </p:pic>
      <p:pic>
        <p:nvPicPr>
          <p:cNvPr id="28" name="Imag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
        <p:nvSpPr>
          <p:cNvPr id="12" name="Titre"/>
          <p:cNvSpPr>
            <a:spLocks noGrp="1"/>
          </p:cNvSpPr>
          <p:nvPr>
            <p:ph type="title" hasCustomPrompt="1"/>
          </p:nvPr>
        </p:nvSpPr>
        <p:spPr>
          <a:xfrm>
            <a:off x="1089458" y="2999424"/>
            <a:ext cx="7749742" cy="2105976"/>
          </a:xfrm>
          <a:prstGeom prst="rect">
            <a:avLst/>
          </a:prstGeom>
        </p:spPr>
        <p:txBody>
          <a:bodyPr anchor="ctr" anchorCtr="0"/>
          <a:lstStyle>
            <a:lvl1pPr>
              <a:defRPr sz="3200" b="1" baseline="0">
                <a:solidFill>
                  <a:schemeClr val="bg2"/>
                </a:solidFill>
              </a:defRPr>
            </a:lvl1pPr>
          </a:lstStyle>
          <a:p>
            <a:r>
              <a:rPr lang="fr-FR" dirty="0"/>
              <a:t>Cliquez pour ajouter un titre</a:t>
            </a:r>
          </a:p>
        </p:txBody>
      </p:sp>
      <p:sp>
        <p:nvSpPr>
          <p:cNvPr id="23" name="Logo Gustave Eiffel"/>
          <p:cNvSpPr/>
          <p:nvPr userDrawn="1"/>
        </p:nvSpPr>
        <p:spPr>
          <a:xfrm>
            <a:off x="1089458" y="5587957"/>
            <a:ext cx="2765571" cy="578050"/>
          </a:xfrm>
          <a:prstGeom prst="rect">
            <a:avLst/>
          </a:prstGeom>
          <a:blipFill>
            <a:blip r:embed="rId5" cstate="print"/>
            <a:stretch>
              <a:fillRect/>
            </a:stretch>
          </a:blipFill>
        </p:spPr>
        <p:txBody>
          <a:bodyPr wrap="square" lIns="0" tIns="0" rIns="0" bIns="0" rtlCol="0"/>
          <a:lstStyle/>
          <a:p>
            <a:endParaRPr sz="1800"/>
          </a:p>
        </p:txBody>
      </p:sp>
      <p:pic>
        <p:nvPicPr>
          <p:cNvPr id="24" name="Imag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86808" y="6227642"/>
            <a:ext cx="1054699" cy="627942"/>
          </a:xfrm>
          <a:prstGeom prst="rect">
            <a:avLst/>
          </a:prstGeom>
        </p:spPr>
      </p:pic>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sp>
        <p:nvSpPr>
          <p:cNvPr id="11" name="Espace réservé du texte 2"/>
          <p:cNvSpPr>
            <a:spLocks noGrp="1"/>
          </p:cNvSpPr>
          <p:nvPr>
            <p:ph type="body" sz="quarter" idx="11" hasCustomPrompt="1"/>
          </p:nvPr>
        </p:nvSpPr>
        <p:spPr>
          <a:xfrm>
            <a:off x="228600" y="636373"/>
            <a:ext cx="2356783" cy="637221"/>
          </a:xfrm>
          <a:prstGeom prst="rect">
            <a:avLst/>
          </a:prstGeom>
        </p:spPr>
        <p:txBody>
          <a:bodyPr/>
          <a:lstStyle>
            <a:lvl1pPr>
              <a:defRPr sz="1100" b="1" baseline="0">
                <a:solidFill>
                  <a:schemeClr val="tx1"/>
                </a:solidFill>
              </a:defRPr>
            </a:lvl1pPr>
          </a:lstStyle>
          <a:p>
            <a:pPr lvl="0"/>
            <a:r>
              <a:rPr lang="fr-FR" dirty="0"/>
              <a:t>Nom – Prénom</a:t>
            </a:r>
          </a:p>
        </p:txBody>
      </p:sp>
      <p:sp>
        <p:nvSpPr>
          <p:cNvPr id="13" name="Espace réservé du texte 2"/>
          <p:cNvSpPr>
            <a:spLocks noGrp="1"/>
          </p:cNvSpPr>
          <p:nvPr>
            <p:ph type="body" sz="quarter" idx="12" hasCustomPrompt="1"/>
          </p:nvPr>
        </p:nvSpPr>
        <p:spPr>
          <a:xfrm>
            <a:off x="228600" y="277077"/>
            <a:ext cx="2356783" cy="281153"/>
          </a:xfrm>
          <a:prstGeom prst="rect">
            <a:avLst/>
          </a:prstGeom>
        </p:spPr>
        <p:txBody>
          <a:bodyPr/>
          <a:lstStyle>
            <a:lvl1pPr>
              <a:defRPr sz="1100" b="1" baseline="0">
                <a:solidFill>
                  <a:schemeClr val="tx1"/>
                </a:solidFill>
              </a:defRPr>
            </a:lvl1pPr>
          </a:lstStyle>
          <a:p>
            <a:pPr lvl="0"/>
            <a:r>
              <a:rPr lang="fr-FR" dirty="0"/>
              <a:t>Date</a:t>
            </a:r>
          </a:p>
        </p:txBody>
      </p:sp>
    </p:spTree>
    <p:extLst>
      <p:ext uri="{BB962C8B-B14F-4D97-AF65-F5344CB8AC3E}">
        <p14:creationId xmlns:p14="http://schemas.microsoft.com/office/powerpoint/2010/main" val="349189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sous-titre">
    <p:bg>
      <p:bgPr>
        <a:solidFill>
          <a:schemeClr val="bg1"/>
        </a:solidFill>
        <a:effectLst/>
      </p:bgPr>
    </p:bg>
    <p:spTree>
      <p:nvGrpSpPr>
        <p:cNvPr id="1" name=""/>
        <p:cNvGrpSpPr/>
        <p:nvPr/>
      </p:nvGrpSpPr>
      <p:grpSpPr>
        <a:xfrm>
          <a:off x="0" y="0"/>
          <a:ext cx="0" cy="0"/>
          <a:chOff x="0" y="0"/>
          <a:chExt cx="0" cy="0"/>
        </a:xfrm>
      </p:grpSpPr>
      <p:sp>
        <p:nvSpPr>
          <p:cNvPr id="16" name="Fond bleu clair"/>
          <p:cNvSpPr/>
          <p:nvPr userDrawn="1"/>
        </p:nvSpPr>
        <p:spPr>
          <a:xfrm>
            <a:off x="0" y="3012416"/>
            <a:ext cx="12192000" cy="3845903"/>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1EAFD0"/>
          </a:solidFill>
        </p:spPr>
        <p:txBody>
          <a:bodyPr wrap="square" lIns="0" tIns="0" rIns="0" bIns="0" rtlCol="0"/>
          <a:lstStyle/>
          <a:p>
            <a:endParaRPr sz="1800"/>
          </a:p>
        </p:txBody>
      </p:sp>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9239" y="6225837"/>
            <a:ext cx="1054699" cy="627942"/>
          </a:xfrm>
          <a:prstGeom prst="rect">
            <a:avLst/>
          </a:prstGeom>
        </p:spPr>
      </p:pic>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7902" y="4565234"/>
            <a:ext cx="3164098" cy="1865538"/>
          </a:xfrm>
          <a:prstGeom prst="rect">
            <a:avLst/>
          </a:prstGeom>
        </p:spPr>
      </p:pic>
      <p:sp>
        <p:nvSpPr>
          <p:cNvPr id="18" name="Fond bleu"/>
          <p:cNvSpPr/>
          <p:nvPr/>
        </p:nvSpPr>
        <p:spPr>
          <a:xfrm>
            <a:off x="2781302" y="0"/>
            <a:ext cx="9410700" cy="4603750"/>
          </a:xfrm>
          <a:custGeom>
            <a:avLst/>
            <a:gdLst/>
            <a:ahLst/>
            <a:cxnLst/>
            <a:rect l="l" t="t" r="r" b="b"/>
            <a:pathLst>
              <a:path w="7058025" h="4603750">
                <a:moveTo>
                  <a:pt x="0" y="0"/>
                </a:moveTo>
                <a:lnTo>
                  <a:pt x="7058025" y="0"/>
                </a:lnTo>
                <a:lnTo>
                  <a:pt x="7058025" y="4603625"/>
                </a:lnTo>
                <a:lnTo>
                  <a:pt x="0" y="4603625"/>
                </a:lnTo>
                <a:lnTo>
                  <a:pt x="0" y="0"/>
                </a:lnTo>
                <a:close/>
              </a:path>
            </a:pathLst>
          </a:custGeom>
          <a:solidFill>
            <a:srgbClr val="312E82"/>
          </a:solidFill>
        </p:spPr>
        <p:txBody>
          <a:bodyPr wrap="square" lIns="0" tIns="0" rIns="0" bIns="0" rtlCol="0"/>
          <a:lstStyle/>
          <a:p>
            <a:endParaRPr sz="1800"/>
          </a:p>
        </p:txBody>
      </p:sp>
      <p:sp>
        <p:nvSpPr>
          <p:cNvPr id="4" name="Titre 3"/>
          <p:cNvSpPr>
            <a:spLocks noGrp="1"/>
          </p:cNvSpPr>
          <p:nvPr>
            <p:ph type="title" hasCustomPrompt="1"/>
          </p:nvPr>
        </p:nvSpPr>
        <p:spPr>
          <a:xfrm>
            <a:off x="2781302" y="3042581"/>
            <a:ext cx="9207498" cy="1516678"/>
          </a:xfrm>
          <a:prstGeom prst="rect">
            <a:avLst/>
          </a:prstGeom>
        </p:spPr>
        <p:txBody>
          <a:bodyPr anchor="ctr" anchorCtr="0"/>
          <a:lstStyle>
            <a:lvl1pPr>
              <a:defRPr sz="2600" b="1">
                <a:solidFill>
                  <a:schemeClr val="bg2"/>
                </a:solidFill>
              </a:defRPr>
            </a:lvl1pPr>
          </a:lstStyle>
          <a:p>
            <a:r>
              <a:rPr lang="fr-FR" dirty="0"/>
              <a:t>Cliquez pour ajouter un sous-titre</a:t>
            </a:r>
          </a:p>
        </p:txBody>
      </p:sp>
      <p:pic>
        <p:nvPicPr>
          <p:cNvPr id="24" name="Imag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pic>
        <p:nvPicPr>
          <p:cNvPr id="25" name="Imag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ontenu">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a:t>CLIQUEZ POUR AJOUTER LE TITRE DE LA PAGE</a:t>
            </a:r>
          </a:p>
        </p:txBody>
      </p:sp>
      <p:sp>
        <p:nvSpPr>
          <p:cNvPr id="20" name="Corps de texte"/>
          <p:cNvSpPr>
            <a:spLocks noGrp="1"/>
          </p:cNvSpPr>
          <p:nvPr>
            <p:ph type="body" sz="quarter" idx="11" hasCustomPrompt="1"/>
          </p:nvPr>
        </p:nvSpPr>
        <p:spPr>
          <a:xfrm>
            <a:off x="780696" y="2910806"/>
            <a:ext cx="8525019" cy="3300238"/>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sp>
        <p:nvSpPr>
          <p:cNvPr id="19" name="Corps de texte"/>
          <p:cNvSpPr>
            <a:spLocks noGrp="1"/>
          </p:cNvSpPr>
          <p:nvPr>
            <p:ph type="body" sz="quarter" idx="10" hasCustomPrompt="1"/>
          </p:nvPr>
        </p:nvSpPr>
        <p:spPr>
          <a:xfrm>
            <a:off x="780696" y="1390798"/>
            <a:ext cx="8525019" cy="1295400"/>
          </a:xfrm>
          <a:prstGeom prst="rect">
            <a:avLst/>
          </a:prstGeom>
        </p:spPr>
        <p:txBody>
          <a:bodyPr/>
          <a:lstStyle>
            <a:lvl1pPr>
              <a:defRPr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ntenu double colonne">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a:t>CLIQUEZ POUR AJOUTER LE TITRE DE LA PAGE</a:t>
            </a:r>
          </a:p>
        </p:txBody>
      </p:sp>
      <p:sp>
        <p:nvSpPr>
          <p:cNvPr id="20" name="Corps de texte"/>
          <p:cNvSpPr>
            <a:spLocks noGrp="1"/>
          </p:cNvSpPr>
          <p:nvPr>
            <p:ph type="body" sz="quarter" idx="11" hasCustomPrompt="1"/>
          </p:nvPr>
        </p:nvSpPr>
        <p:spPr>
          <a:xfrm>
            <a:off x="780697"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sp>
        <p:nvSpPr>
          <p:cNvPr id="6" name="Corps de texte"/>
          <p:cNvSpPr>
            <a:spLocks noGrp="1"/>
          </p:cNvSpPr>
          <p:nvPr>
            <p:ph type="body" sz="quarter" idx="12" hasCustomPrompt="1"/>
          </p:nvPr>
        </p:nvSpPr>
        <p:spPr>
          <a:xfrm>
            <a:off x="5191761"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Tree>
    <p:extLst>
      <p:ext uri="{BB962C8B-B14F-4D97-AF65-F5344CB8AC3E}">
        <p14:creationId xmlns:p14="http://schemas.microsoft.com/office/powerpoint/2010/main" val="120699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ge Fin">
    <p:bg>
      <p:bgPr>
        <a:solidFill>
          <a:schemeClr val="bg1"/>
        </a:solidFill>
        <a:effectLst/>
      </p:bgPr>
    </p:bg>
    <p:spTree>
      <p:nvGrpSpPr>
        <p:cNvPr id="1" name=""/>
        <p:cNvGrpSpPr/>
        <p:nvPr/>
      </p:nvGrpSpPr>
      <p:grpSpPr>
        <a:xfrm>
          <a:off x="0" y="0"/>
          <a:ext cx="0" cy="0"/>
          <a:chOff x="0" y="0"/>
          <a:chExt cx="0" cy="0"/>
        </a:xfrm>
      </p:grpSpPr>
      <p:sp>
        <p:nvSpPr>
          <p:cNvPr id="16" name="Fond bleu"/>
          <p:cNvSpPr/>
          <p:nvPr/>
        </p:nvSpPr>
        <p:spPr>
          <a:xfrm>
            <a:off x="0" y="0"/>
            <a:ext cx="12192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solidFill>
            <a:srgbClr val="312E82"/>
          </a:solidFill>
        </p:spPr>
        <p:txBody>
          <a:bodyPr wrap="square" lIns="0" tIns="0" rIns="0" bIns="0" rtlCol="0"/>
          <a:lstStyle/>
          <a:p>
            <a:endParaRPr sz="1800"/>
          </a:p>
        </p:txBody>
      </p:sp>
      <p:sp>
        <p:nvSpPr>
          <p:cNvPr id="8" name="Espace réservé du texte 2"/>
          <p:cNvSpPr>
            <a:spLocks noGrp="1"/>
          </p:cNvSpPr>
          <p:nvPr>
            <p:ph type="body" sz="quarter" idx="11" hasCustomPrompt="1"/>
          </p:nvPr>
        </p:nvSpPr>
        <p:spPr>
          <a:xfrm>
            <a:off x="5665487" y="2781299"/>
            <a:ext cx="5668479" cy="383741"/>
          </a:xfrm>
          <a:prstGeom prst="rect">
            <a:avLst/>
          </a:prstGeom>
        </p:spPr>
        <p:txBody>
          <a:bodyPr/>
          <a:lstStyle>
            <a:lvl1pPr>
              <a:defRPr b="1" baseline="0">
                <a:solidFill>
                  <a:schemeClr val="bg1"/>
                </a:solidFill>
              </a:defRPr>
            </a:lvl1pPr>
          </a:lstStyle>
          <a:p>
            <a:pPr lvl="0"/>
            <a:r>
              <a:rPr lang="fr-FR" dirty="0"/>
              <a:t>Prénom Nom</a:t>
            </a:r>
          </a:p>
        </p:txBody>
      </p:sp>
      <p:sp>
        <p:nvSpPr>
          <p:cNvPr id="10" name="Espace réservé du texte 2"/>
          <p:cNvSpPr>
            <a:spLocks noGrp="1"/>
          </p:cNvSpPr>
          <p:nvPr>
            <p:ph type="body" sz="quarter" idx="12" hasCustomPrompt="1"/>
          </p:nvPr>
        </p:nvSpPr>
        <p:spPr>
          <a:xfrm>
            <a:off x="5665487" y="3180106"/>
            <a:ext cx="5668479" cy="383741"/>
          </a:xfrm>
          <a:prstGeom prst="rect">
            <a:avLst/>
          </a:prstGeom>
        </p:spPr>
        <p:txBody>
          <a:bodyPr/>
          <a:lstStyle>
            <a:lvl1pPr>
              <a:defRPr b="0" baseline="0">
                <a:solidFill>
                  <a:schemeClr val="bg1"/>
                </a:solidFill>
              </a:defRPr>
            </a:lvl1pPr>
          </a:lstStyle>
          <a:p>
            <a:pPr lvl="0"/>
            <a:r>
              <a:rPr lang="fr-FR" dirty="0"/>
              <a:t>exemple@email.com</a:t>
            </a:r>
          </a:p>
        </p:txBody>
      </p:sp>
      <p:sp>
        <p:nvSpPr>
          <p:cNvPr id="11" name="Espace réservé du texte 2"/>
          <p:cNvSpPr>
            <a:spLocks noGrp="1"/>
          </p:cNvSpPr>
          <p:nvPr>
            <p:ph type="body" sz="quarter" idx="13" hasCustomPrompt="1"/>
          </p:nvPr>
        </p:nvSpPr>
        <p:spPr>
          <a:xfrm>
            <a:off x="5665487" y="3578913"/>
            <a:ext cx="5668479" cy="383741"/>
          </a:xfrm>
          <a:prstGeom prst="rect">
            <a:avLst/>
          </a:prstGeom>
        </p:spPr>
        <p:txBody>
          <a:bodyPr/>
          <a:lstStyle>
            <a:lvl1pPr>
              <a:defRPr b="0" baseline="0">
                <a:solidFill>
                  <a:schemeClr val="bg1"/>
                </a:solidFill>
              </a:defRPr>
            </a:lvl1pPr>
          </a:lstStyle>
          <a:p>
            <a:pPr lvl="0"/>
            <a:r>
              <a:rPr lang="fr-FR" dirty="0"/>
              <a:t>06 xx </a:t>
            </a:r>
            <a:r>
              <a:rPr lang="fr-FR" dirty="0" err="1"/>
              <a:t>xx</a:t>
            </a:r>
            <a:r>
              <a:rPr lang="fr-FR" dirty="0"/>
              <a:t> </a:t>
            </a:r>
            <a:r>
              <a:rPr lang="fr-FR" dirty="0" err="1"/>
              <a:t>xx</a:t>
            </a:r>
            <a:r>
              <a:rPr lang="fr-FR" dirty="0"/>
              <a:t> </a:t>
            </a:r>
            <a:r>
              <a:rPr lang="fr-FR" dirty="0" err="1"/>
              <a:t>xx</a:t>
            </a:r>
            <a:endParaRPr lang="fr-FR" dirty="0"/>
          </a:p>
        </p:txBody>
      </p:sp>
      <p:grpSp>
        <p:nvGrpSpPr>
          <p:cNvPr id="40" name="Groupe 39"/>
          <p:cNvGrpSpPr/>
          <p:nvPr userDrawn="1"/>
        </p:nvGrpSpPr>
        <p:grpSpPr>
          <a:xfrm>
            <a:off x="0" y="3650861"/>
            <a:ext cx="3216618" cy="3207140"/>
            <a:chOff x="0" y="3650861"/>
            <a:chExt cx="3216618" cy="3207140"/>
          </a:xfrm>
        </p:grpSpPr>
        <p:pic>
          <p:nvPicPr>
            <p:cNvPr id="41" name="Image 40"/>
            <p:cNvPicPr>
              <a:picLocks noChangeAspect="1"/>
            </p:cNvPicPr>
            <p:nvPr userDrawn="1"/>
          </p:nvPicPr>
          <p:blipFill rotWithShape="1">
            <a:blip r:embed="rId2">
              <a:extLst>
                <a:ext uri="{28A0092B-C50C-407E-A947-70E740481C1C}">
                  <a14:useLocalDpi xmlns:a14="http://schemas.microsoft.com/office/drawing/2010/main" val="0"/>
                </a:ext>
              </a:extLst>
            </a:blip>
            <a:srcRect l="7486"/>
            <a:stretch/>
          </p:blipFill>
          <p:spPr>
            <a:xfrm>
              <a:off x="0" y="3650861"/>
              <a:ext cx="2064284" cy="1310754"/>
            </a:xfrm>
            <a:prstGeom prst="rect">
              <a:avLst/>
            </a:prstGeom>
          </p:spPr>
        </p:pic>
        <p:pic>
          <p:nvPicPr>
            <p:cNvPr id="42" name="Image 41"/>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a:off x="1905864" y="4772535"/>
              <a:ext cx="1310754" cy="2085466"/>
            </a:xfrm>
            <a:prstGeom prst="rect">
              <a:avLst/>
            </a:prstGeom>
          </p:spPr>
        </p:pic>
        <p:pic>
          <p:nvPicPr>
            <p:cNvPr id="43" name="Image 42"/>
            <p:cNvPicPr>
              <a:picLocks noChangeAspect="1"/>
            </p:cNvPicPr>
            <p:nvPr userDrawn="1"/>
          </p:nvPicPr>
          <p:blipFill rotWithShape="1">
            <a:blip r:embed="rId4">
              <a:extLst>
                <a:ext uri="{28A0092B-C50C-407E-A947-70E740481C1C}">
                  <a14:useLocalDpi xmlns:a14="http://schemas.microsoft.com/office/drawing/2010/main" val="0"/>
                </a:ext>
              </a:extLst>
            </a:blip>
            <a:srcRect l="36486" b="35303"/>
            <a:stretch/>
          </p:blipFill>
          <p:spPr>
            <a:xfrm>
              <a:off x="0" y="5871928"/>
              <a:ext cx="968038" cy="986072"/>
            </a:xfrm>
            <a:prstGeom prst="rect">
              <a:avLst/>
            </a:prstGeom>
          </p:spPr>
        </p:pic>
      </p:grpSp>
      <p:pic>
        <p:nvPicPr>
          <p:cNvPr id="44" name="Image 43"/>
          <p:cNvPicPr>
            <a:picLocks noChangeAspect="1"/>
          </p:cNvPicPr>
          <p:nvPr userDrawn="1"/>
        </p:nvPicPr>
        <p:blipFill rotWithShape="1">
          <a:blip r:embed="rId2">
            <a:extLst>
              <a:ext uri="{28A0092B-C50C-407E-A947-70E740481C1C}">
                <a14:useLocalDpi xmlns:a14="http://schemas.microsoft.com/office/drawing/2010/main" val="0"/>
              </a:ext>
            </a:extLst>
          </a:blip>
          <a:srcRect l="41854"/>
          <a:stretch/>
        </p:blipFill>
        <p:spPr>
          <a:xfrm rot="5400000">
            <a:off x="1896426" y="-6666"/>
            <a:ext cx="1297423" cy="1310754"/>
          </a:xfrm>
          <a:prstGeom prst="rect">
            <a:avLst/>
          </a:prstGeom>
        </p:spPr>
      </p:pic>
      <p:pic>
        <p:nvPicPr>
          <p:cNvPr id="45" name="Image 44"/>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rot="5400000">
            <a:off x="380730" y="751648"/>
            <a:ext cx="1310754" cy="2085466"/>
          </a:xfrm>
          <a:prstGeom prst="rect">
            <a:avLst/>
          </a:prstGeom>
        </p:spPr>
      </p:pic>
      <p:pic>
        <p:nvPicPr>
          <p:cNvPr id="46" name="Image 45"/>
          <p:cNvPicPr>
            <a:picLocks noChangeAspect="1"/>
          </p:cNvPicPr>
          <p:nvPr userDrawn="1"/>
        </p:nvPicPr>
        <p:blipFill rotWithShape="1">
          <a:blip r:embed="rId4">
            <a:extLst>
              <a:ext uri="{28A0092B-C50C-407E-A947-70E740481C1C}">
                <a14:useLocalDpi xmlns:a14="http://schemas.microsoft.com/office/drawing/2010/main" val="0"/>
              </a:ext>
            </a:extLst>
          </a:blip>
          <a:srcRect l="86801" b="35303"/>
          <a:stretch/>
        </p:blipFill>
        <p:spPr>
          <a:xfrm rot="5400000">
            <a:off x="385823" y="-392448"/>
            <a:ext cx="201177" cy="986072"/>
          </a:xfrm>
          <a:prstGeom prst="rect">
            <a:avLst/>
          </a:prstGeom>
        </p:spPr>
      </p:pic>
      <p:sp>
        <p:nvSpPr>
          <p:cNvPr id="48" name="Logo Université Gustave Eiffel"/>
          <p:cNvSpPr/>
          <p:nvPr userDrawn="1"/>
        </p:nvSpPr>
        <p:spPr>
          <a:xfrm>
            <a:off x="5791200" y="4771682"/>
            <a:ext cx="1911910" cy="399620"/>
          </a:xfrm>
          <a:prstGeom prst="rect">
            <a:avLst/>
          </a:prstGeom>
          <a:blipFill>
            <a:blip r:embed="rId5" cstate="print"/>
            <a:stretch>
              <a:fillRect/>
            </a:stretch>
          </a:blipFill>
        </p:spPr>
        <p:txBody>
          <a:bodyPr wrap="square" lIns="0" tIns="0" rIns="0" bIns="0" rtlCol="0"/>
          <a:lstStyle/>
          <a:p>
            <a:endParaRPr sz="18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44200" y="6400800"/>
            <a:ext cx="1228784" cy="253981"/>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4" r:id="rId2"/>
    <p:sldLayoutId id="2147483662" r:id="rId3"/>
    <p:sldLayoutId id="2147483667"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mission-egalite.univ-gustave-eiffel.fr/" TargetMode="External"/><Relationship Id="rId2" Type="http://schemas.openxmlformats.org/officeDocument/2006/relationships/hyperlink" Target="mailto:mission.egalite@univ-eiffel.fr" TargetMode="External"/><Relationship Id="rId1" Type="http://schemas.openxmlformats.org/officeDocument/2006/relationships/slideLayout" Target="../slideLayouts/slideLayout3.xml"/><Relationship Id="rId4" Type="http://schemas.openxmlformats.org/officeDocument/2006/relationships/comments" Target="../comments/comment12.xml"/></Relationships>
</file>

<file path=ppt/slides/_rels/slide17.xml.rels><?xml version="1.0" encoding="UTF-8" standalone="yes"?>
<Relationships xmlns="http://schemas.openxmlformats.org/package/2006/relationships"><Relationship Id="rId3" Type="http://schemas.openxmlformats.org/officeDocument/2006/relationships/hyperlink" Target="mailto:louise.bourgoin@univ-eiffel.fr" TargetMode="External"/><Relationship Id="rId2" Type="http://schemas.openxmlformats.org/officeDocument/2006/relationships/hyperlink" Target="mailto:maeva.ballon@univ-eiffel.fr" TargetMode="External"/><Relationship Id="rId1" Type="http://schemas.openxmlformats.org/officeDocument/2006/relationships/slideLayout" Target="../slideLayouts/slideLayout5.xml"/><Relationship Id="rId4" Type="http://schemas.openxmlformats.org/officeDocument/2006/relationships/hyperlink" Target="https://mission-egalite.univ-gustave-eiffel.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comments" Target="../comments/comment2.xml"/><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a:xfrm>
            <a:off x="1089458" y="2971800"/>
            <a:ext cx="7749742" cy="2133600"/>
          </a:xfrm>
        </p:spPr>
        <p:txBody>
          <a:bodyPr/>
          <a:lstStyle/>
          <a:p>
            <a:pPr algn="l"/>
            <a:r>
              <a:rPr lang="fr-FR" sz="4000" dirty="0" smtClean="0"/>
              <a:t>Pré-rentrées 2022-2023</a:t>
            </a:r>
            <a:br>
              <a:rPr lang="fr-FR" sz="4000" dirty="0" smtClean="0"/>
            </a:br>
            <a:r>
              <a:rPr lang="fr-FR" sz="2800" dirty="0" smtClean="0"/>
              <a:t>Présentation de la mission égalité</a:t>
            </a:r>
            <a:endParaRPr lang="fr-FR" sz="2400" dirty="0"/>
          </a:p>
        </p:txBody>
      </p:sp>
      <p:sp>
        <p:nvSpPr>
          <p:cNvPr id="15" name="Espace réservé du texte 14"/>
          <p:cNvSpPr>
            <a:spLocks noGrp="1"/>
          </p:cNvSpPr>
          <p:nvPr>
            <p:ph type="body" sz="quarter" idx="11"/>
          </p:nvPr>
        </p:nvSpPr>
        <p:spPr/>
        <p:txBody>
          <a:bodyPr/>
          <a:lstStyle/>
          <a:p>
            <a:r>
              <a:rPr lang="fr-FR" sz="1200" dirty="0"/>
              <a:t>Maëva Ballon</a:t>
            </a:r>
          </a:p>
          <a:p>
            <a:r>
              <a:rPr lang="fr-FR" sz="1200" dirty="0"/>
              <a:t>Louise Bourgoin</a:t>
            </a:r>
          </a:p>
          <a:p>
            <a:r>
              <a:rPr lang="fr-FR" sz="1200" dirty="0"/>
              <a:t>Mission égalité</a:t>
            </a:r>
          </a:p>
        </p:txBody>
      </p:sp>
      <p:sp>
        <p:nvSpPr>
          <p:cNvPr id="16" name="Espace réservé du texte 15"/>
          <p:cNvSpPr>
            <a:spLocks noGrp="1"/>
          </p:cNvSpPr>
          <p:nvPr>
            <p:ph type="body" sz="quarter" idx="12"/>
          </p:nvPr>
        </p:nvSpPr>
        <p:spPr/>
        <p:txBody>
          <a:bodyPr/>
          <a:lstStyle/>
          <a:p>
            <a:r>
              <a:rPr lang="fr-FR" sz="1200" dirty="0" smtClean="0"/>
              <a:t>Septembre - octobre 2022</a:t>
            </a:r>
            <a:endParaRPr lang="fr-FR" sz="1200" dirty="0"/>
          </a:p>
        </p:txBody>
      </p:sp>
    </p:spTree>
    <p:extLst>
      <p:ext uri="{BB962C8B-B14F-4D97-AF65-F5344CB8AC3E}">
        <p14:creationId xmlns:p14="http://schemas.microsoft.com/office/powerpoint/2010/main" val="2398379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685800"/>
            <a:ext cx="8508016" cy="781912"/>
          </a:xfrm>
        </p:spPr>
        <p:txBody>
          <a:bodyPr/>
          <a:lstStyle/>
          <a:p>
            <a:r>
              <a:rPr lang="fr-FR" sz="3600" dirty="0" smtClean="0"/>
              <a:t>Comment les identifier ?</a:t>
            </a:r>
            <a:endParaRPr lang="fr-FR" sz="3600" dirty="0"/>
          </a:p>
        </p:txBody>
      </p:sp>
      <p:cxnSp>
        <p:nvCxnSpPr>
          <p:cNvPr id="4" name="Connecteur droit 3"/>
          <p:cNvCxnSpPr/>
          <p:nvPr/>
        </p:nvCxnSpPr>
        <p:spPr>
          <a:xfrm>
            <a:off x="838200" y="1524000"/>
            <a:ext cx="9372600"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Rectangle 2"/>
          <p:cNvSpPr/>
          <p:nvPr/>
        </p:nvSpPr>
        <p:spPr>
          <a:xfrm>
            <a:off x="838200" y="2057400"/>
            <a:ext cx="9372600" cy="2554545"/>
          </a:xfrm>
          <a:prstGeom prst="rect">
            <a:avLst/>
          </a:prstGeom>
        </p:spPr>
        <p:txBody>
          <a:bodyPr wrap="square">
            <a:spAutoFit/>
          </a:bodyPr>
          <a:lstStyle/>
          <a:p>
            <a:pPr algn="ctr"/>
            <a:r>
              <a:rPr lang="fr-FR" sz="3200" dirty="0">
                <a:latin typeface="Tahoma" panose="020B0604030504040204" pitchFamily="34" charset="0"/>
                <a:ea typeface="Tahoma" panose="020B0604030504040204" pitchFamily="34" charset="0"/>
                <a:cs typeface="Tahoma" panose="020B0604030504040204" pitchFamily="34" charset="0"/>
              </a:rPr>
              <a:t>Un étudiant </a:t>
            </a:r>
            <a:r>
              <a:rPr lang="fr-FR" sz="3200" dirty="0" smtClean="0">
                <a:latin typeface="Tahoma" panose="020B0604030504040204" pitchFamily="34" charset="0"/>
                <a:ea typeface="Tahoma" panose="020B0604030504040204" pitchFamily="34" charset="0"/>
                <a:cs typeface="Tahoma" panose="020B0604030504040204" pitchFamily="34" charset="0"/>
              </a:rPr>
              <a:t>qui publie </a:t>
            </a:r>
            <a:r>
              <a:rPr lang="fr-FR" sz="3200" dirty="0">
                <a:latin typeface="Tahoma" panose="020B0604030504040204" pitchFamily="34" charset="0"/>
                <a:ea typeface="Tahoma" panose="020B0604030504040204" pitchFamily="34" charset="0"/>
                <a:cs typeface="Tahoma" panose="020B0604030504040204" pitchFamily="34" charset="0"/>
              </a:rPr>
              <a:t>un </a:t>
            </a:r>
            <a:r>
              <a:rPr lang="fr-FR" sz="3200" dirty="0" smtClean="0">
                <a:latin typeface="Tahoma" panose="020B0604030504040204" pitchFamily="34" charset="0"/>
                <a:ea typeface="Tahoma" panose="020B0604030504040204" pitchFamily="34" charset="0"/>
                <a:cs typeface="Tahoma" panose="020B0604030504040204" pitchFamily="34" charset="0"/>
              </a:rPr>
              <a:t>photomontage ou « </a:t>
            </a:r>
            <a:r>
              <a:rPr lang="fr-FR" sz="3200" dirty="0" err="1" smtClean="0">
                <a:latin typeface="Tahoma" panose="020B0604030504040204" pitchFamily="34" charset="0"/>
                <a:ea typeface="Tahoma" panose="020B0604030504040204" pitchFamily="34" charset="0"/>
                <a:cs typeface="Tahoma" panose="020B0604030504040204" pitchFamily="34" charset="0"/>
              </a:rPr>
              <a:t>deepfake</a:t>
            </a:r>
            <a:r>
              <a:rPr lang="fr-FR" sz="3200" dirty="0" smtClean="0">
                <a:latin typeface="Tahoma" panose="020B0604030504040204" pitchFamily="34" charset="0"/>
                <a:ea typeface="Tahoma" panose="020B0604030504040204" pitchFamily="34" charset="0"/>
                <a:cs typeface="Tahoma" panose="020B0604030504040204" pitchFamily="34" charset="0"/>
              </a:rPr>
              <a:t> » </a:t>
            </a:r>
            <a:r>
              <a:rPr lang="fr-FR" sz="3200" dirty="0">
                <a:latin typeface="Tahoma" panose="020B0604030504040204" pitchFamily="34" charset="0"/>
                <a:ea typeface="Tahoma" panose="020B0604030504040204" pitchFamily="34" charset="0"/>
                <a:cs typeface="Tahoma" panose="020B0604030504040204" pitchFamily="34" charset="0"/>
              </a:rPr>
              <a:t>sur son compte </a:t>
            </a:r>
            <a:r>
              <a:rPr lang="fr-FR" sz="3200" dirty="0" smtClean="0">
                <a:latin typeface="Tahoma" panose="020B0604030504040204" pitchFamily="34" charset="0"/>
                <a:ea typeface="Tahoma" panose="020B0604030504040204" pitchFamily="34" charset="0"/>
                <a:cs typeface="Tahoma" panose="020B0604030504040204" pitchFamily="34" charset="0"/>
              </a:rPr>
              <a:t>Instagram ou Snapchat </a:t>
            </a:r>
            <a:r>
              <a:rPr lang="fr-FR" sz="3200" dirty="0">
                <a:latin typeface="Tahoma" panose="020B0604030504040204" pitchFamily="34" charset="0"/>
                <a:ea typeface="Tahoma" panose="020B0604030504040204" pitchFamily="34" charset="0"/>
                <a:cs typeface="Tahoma" panose="020B0604030504040204" pitchFamily="34" charset="0"/>
              </a:rPr>
              <a:t>visible par tous et toutes d’un de ses camarades torse nu accompagné du commentaire : </a:t>
            </a:r>
            <a:r>
              <a:rPr lang="fr-FR" sz="3200" i="1" dirty="0">
                <a:latin typeface="Tahoma" panose="020B0604030504040204" pitchFamily="34" charset="0"/>
                <a:ea typeface="Tahoma" panose="020B0604030504040204" pitchFamily="34" charset="0"/>
                <a:cs typeface="Tahoma" panose="020B0604030504040204" pitchFamily="34" charset="0"/>
              </a:rPr>
              <a:t>« le petit pédé »</a:t>
            </a:r>
          </a:p>
        </p:txBody>
      </p:sp>
      <p:sp>
        <p:nvSpPr>
          <p:cNvPr id="6" name="Espace réservé du texte 1"/>
          <p:cNvSpPr txBox="1">
            <a:spLocks/>
          </p:cNvSpPr>
          <p:nvPr/>
        </p:nvSpPr>
        <p:spPr>
          <a:xfrm>
            <a:off x="457200" y="4876800"/>
            <a:ext cx="4953000" cy="1756064"/>
          </a:xfrm>
          <a:prstGeom prst="rect">
            <a:avLst/>
          </a:prstGeom>
          <a:solidFill>
            <a:srgbClr val="FF0000"/>
          </a:solidFill>
        </p:spPr>
        <p:txBody>
          <a:bodyPr/>
          <a:lstStyle>
            <a:lvl1pPr marL="0">
              <a:defRPr b="1">
                <a:solidFill>
                  <a:schemeClr val="accent1"/>
                </a:solidFill>
                <a:latin typeface="+mn-lt"/>
                <a:ea typeface="+mn-ea"/>
                <a:cs typeface="+mn-cs"/>
              </a:defRPr>
            </a:lvl1pPr>
            <a:lvl2pPr marL="457200">
              <a:defRPr b="1">
                <a:solidFill>
                  <a:schemeClr val="accent1"/>
                </a:solidFill>
                <a:latin typeface="+mn-lt"/>
                <a:ea typeface="+mn-ea"/>
                <a:cs typeface="+mn-cs"/>
              </a:defRPr>
            </a:lvl2pPr>
            <a:lvl3pPr marL="914400">
              <a:defRPr b="1">
                <a:solidFill>
                  <a:schemeClr val="accent1"/>
                </a:solidFill>
                <a:latin typeface="+mn-lt"/>
                <a:ea typeface="+mn-ea"/>
                <a:cs typeface="+mn-cs"/>
              </a:defRPr>
            </a:lvl3pPr>
            <a:lvl4pPr marL="1371600">
              <a:defRPr b="1">
                <a:solidFill>
                  <a:schemeClr val="accent1"/>
                </a:solidFill>
                <a:latin typeface="+mn-lt"/>
                <a:ea typeface="+mn-ea"/>
                <a:cs typeface="+mn-cs"/>
              </a:defRPr>
            </a:lvl4pPr>
            <a:lvl5pPr marL="1828800">
              <a:defRPr b="1">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kern="0" dirty="0" smtClean="0">
                <a:solidFill>
                  <a:schemeClr val="bg1"/>
                </a:solidFill>
                <a:latin typeface="Tahoma"/>
              </a:rPr>
              <a:t>Atteinte à la représentation de la personne</a:t>
            </a:r>
            <a:endParaRPr kumimoji="0" lang="en-US" sz="3600" b="1" i="0" u="none" strike="noStrike" kern="0" cap="none" spc="0" normalizeH="0" baseline="0" noProof="0" dirty="0" smtClean="0">
              <a:ln>
                <a:noFill/>
              </a:ln>
              <a:solidFill>
                <a:schemeClr val="bg1"/>
              </a:solidFill>
              <a:effectLst/>
              <a:uLnTx/>
              <a:uFillTx/>
              <a:latin typeface="Tahom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600" b="1" i="0" u="sng" strike="noStrike" kern="0" cap="none" spc="0" normalizeH="0" baseline="0" noProof="0" dirty="0">
              <a:ln>
                <a:noFill/>
              </a:ln>
              <a:solidFill>
                <a:schemeClr val="bg1"/>
              </a:solidFill>
              <a:effectLst/>
              <a:uLnTx/>
              <a:uFillTx/>
              <a:latin typeface="Tahoma"/>
              <a:ea typeface="+mn-ea"/>
              <a:cs typeface="+mn-cs"/>
            </a:endParaRPr>
          </a:p>
        </p:txBody>
      </p:sp>
      <p:sp>
        <p:nvSpPr>
          <p:cNvPr id="9" name="Espace réservé du texte 1"/>
          <p:cNvSpPr txBox="1">
            <a:spLocks/>
          </p:cNvSpPr>
          <p:nvPr/>
        </p:nvSpPr>
        <p:spPr>
          <a:xfrm>
            <a:off x="5791200" y="5074240"/>
            <a:ext cx="5257800" cy="1361183"/>
          </a:xfrm>
          <a:prstGeom prst="rect">
            <a:avLst/>
          </a:prstGeom>
          <a:solidFill>
            <a:srgbClr val="FF0000"/>
          </a:solidFill>
        </p:spPr>
        <p:txBody>
          <a:bodyPr/>
          <a:lstStyle>
            <a:lvl1pPr marL="0">
              <a:defRPr b="1">
                <a:solidFill>
                  <a:schemeClr val="accent1"/>
                </a:solidFill>
                <a:latin typeface="+mn-lt"/>
                <a:ea typeface="+mn-ea"/>
                <a:cs typeface="+mn-cs"/>
              </a:defRPr>
            </a:lvl1pPr>
            <a:lvl2pPr marL="457200">
              <a:defRPr b="1">
                <a:solidFill>
                  <a:schemeClr val="accent1"/>
                </a:solidFill>
                <a:latin typeface="+mn-lt"/>
                <a:ea typeface="+mn-ea"/>
                <a:cs typeface="+mn-cs"/>
              </a:defRPr>
            </a:lvl2pPr>
            <a:lvl3pPr marL="914400">
              <a:defRPr b="1">
                <a:solidFill>
                  <a:schemeClr val="accent1"/>
                </a:solidFill>
                <a:latin typeface="+mn-lt"/>
                <a:ea typeface="+mn-ea"/>
                <a:cs typeface="+mn-cs"/>
              </a:defRPr>
            </a:lvl3pPr>
            <a:lvl4pPr marL="1371600">
              <a:defRPr b="1">
                <a:solidFill>
                  <a:schemeClr val="accent1"/>
                </a:solidFill>
                <a:latin typeface="+mn-lt"/>
                <a:ea typeface="+mn-ea"/>
                <a:cs typeface="+mn-cs"/>
              </a:defRPr>
            </a:lvl4pPr>
            <a:lvl5pPr marL="1828800">
              <a:defRPr b="1">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kern="0" dirty="0" smtClean="0">
                <a:solidFill>
                  <a:schemeClr val="bg1"/>
                </a:solidFill>
                <a:latin typeface="Tahoma"/>
              </a:rPr>
              <a:t>Injure publique à caractère homophobe</a:t>
            </a:r>
            <a:endParaRPr kumimoji="0" lang="en-US" sz="3600" b="1" i="0" u="none" strike="noStrike" kern="0" cap="none" spc="0" normalizeH="0" baseline="0" noProof="0" dirty="0" smtClean="0">
              <a:ln>
                <a:noFill/>
              </a:ln>
              <a:solidFill>
                <a:schemeClr val="bg1"/>
              </a:solidFill>
              <a:effectLst/>
              <a:uLnTx/>
              <a:uFillTx/>
              <a:latin typeface="Tahom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600" b="1" i="0" u="sng" strike="noStrike" kern="0" cap="none" spc="0" normalizeH="0" baseline="0" noProof="0" dirty="0">
              <a:ln>
                <a:noFill/>
              </a:ln>
              <a:solidFill>
                <a:schemeClr val="bg1"/>
              </a:solidFill>
              <a:effectLst/>
              <a:uLnTx/>
              <a:uFillTx/>
              <a:latin typeface="Tahoma"/>
              <a:ea typeface="+mn-ea"/>
              <a:cs typeface="+mn-cs"/>
            </a:endParaRPr>
          </a:p>
        </p:txBody>
      </p:sp>
    </p:spTree>
    <p:extLst>
      <p:ext uri="{BB962C8B-B14F-4D97-AF65-F5344CB8AC3E}">
        <p14:creationId xmlns:p14="http://schemas.microsoft.com/office/powerpoint/2010/main" val="321194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11506200" cy="5592603"/>
          </a:xfrm>
          <a:prstGeom prst="rect">
            <a:avLst/>
          </a:prstGeom>
        </p:spPr>
      </p:pic>
      <p:sp>
        <p:nvSpPr>
          <p:cNvPr id="8" name="Titre 7"/>
          <p:cNvSpPr>
            <a:spLocks noGrp="1"/>
          </p:cNvSpPr>
          <p:nvPr>
            <p:ph type="title"/>
          </p:nvPr>
        </p:nvSpPr>
        <p:spPr>
          <a:xfrm>
            <a:off x="779848" y="381000"/>
            <a:ext cx="8508016" cy="781912"/>
          </a:xfrm>
        </p:spPr>
        <p:txBody>
          <a:bodyPr/>
          <a:lstStyle/>
          <a:p>
            <a:r>
              <a:rPr lang="fr-FR" sz="3600" dirty="0"/>
              <a:t>C</a:t>
            </a:r>
            <a:r>
              <a:rPr lang="fr-FR" sz="3600" dirty="0" smtClean="0"/>
              <a:t>omment agir ?</a:t>
            </a:r>
            <a:endParaRPr lang="fr-FR" sz="3600" dirty="0"/>
          </a:p>
        </p:txBody>
      </p:sp>
      <p:sp>
        <p:nvSpPr>
          <p:cNvPr id="2" name="Espace réservé du texte 1"/>
          <p:cNvSpPr>
            <a:spLocks noGrp="1"/>
          </p:cNvSpPr>
          <p:nvPr>
            <p:ph type="body" sz="quarter" idx="10"/>
          </p:nvPr>
        </p:nvSpPr>
        <p:spPr>
          <a:xfrm>
            <a:off x="780696" y="2057400"/>
            <a:ext cx="9430104" cy="1295400"/>
          </a:xfrm>
        </p:spPr>
        <p:txBody>
          <a:bodyPr/>
          <a:lstStyle/>
          <a:p>
            <a:pPr algn="just"/>
            <a:endParaRPr lang="fr-FR" sz="2000" u="sng" dirty="0"/>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cxnSp>
        <p:nvCxnSpPr>
          <p:cNvPr id="7" name="Connecteur droit 6"/>
          <p:cNvCxnSpPr/>
          <p:nvPr/>
        </p:nvCxnSpPr>
        <p:spPr>
          <a:xfrm>
            <a:off x="779848" y="1166192"/>
            <a:ext cx="9372600"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ZoneTexte 8"/>
          <p:cNvSpPr txBox="1"/>
          <p:nvPr/>
        </p:nvSpPr>
        <p:spPr>
          <a:xfrm>
            <a:off x="8686800" y="6504026"/>
            <a:ext cx="5257800" cy="307777"/>
          </a:xfrm>
          <a:prstGeom prst="rect">
            <a:avLst/>
          </a:prstGeom>
          <a:noFill/>
        </p:spPr>
        <p:txBody>
          <a:bodyPr wrap="square" rtlCol="0">
            <a:spAutoFit/>
          </a:bodyPr>
          <a:lstStyle/>
          <a:p>
            <a:r>
              <a:rPr lang="fr-FR" sz="1400" i="1" dirty="0" smtClean="0"/>
              <a:t>Source : Centre </a:t>
            </a:r>
            <a:r>
              <a:rPr lang="fr-FR" sz="1400" i="1" dirty="0" err="1" smtClean="0"/>
              <a:t>Hubertine</a:t>
            </a:r>
            <a:r>
              <a:rPr lang="fr-FR" sz="1400" i="1" dirty="0" smtClean="0"/>
              <a:t> </a:t>
            </a:r>
            <a:r>
              <a:rPr lang="fr-FR" sz="1400" i="1" dirty="0" err="1" smtClean="0"/>
              <a:t>Auclert</a:t>
            </a:r>
            <a:r>
              <a:rPr lang="fr-FR" sz="1400" i="1" dirty="0" smtClean="0"/>
              <a:t>, 2021</a:t>
            </a:r>
            <a:endParaRPr lang="fr-FR" sz="1400" i="1" dirty="0"/>
          </a:p>
        </p:txBody>
      </p:sp>
    </p:spTree>
    <p:extLst>
      <p:ext uri="{BB962C8B-B14F-4D97-AF65-F5344CB8AC3E}">
        <p14:creationId xmlns:p14="http://schemas.microsoft.com/office/powerpoint/2010/main" val="858108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838200" y="437288"/>
            <a:ext cx="9372600" cy="781912"/>
          </a:xfrm>
        </p:spPr>
        <p:txBody>
          <a:bodyPr/>
          <a:lstStyle/>
          <a:p>
            <a:r>
              <a:rPr lang="fr-FR" sz="3600" dirty="0" smtClean="0"/>
              <a:t>Si vous êtes victime = vous n’y êtes pour rien</a:t>
            </a:r>
            <a:endParaRPr lang="fr-FR" sz="3600" dirty="0"/>
          </a:p>
        </p:txBody>
      </p:sp>
      <p:cxnSp>
        <p:nvCxnSpPr>
          <p:cNvPr id="4" name="Connecteur droit 3"/>
          <p:cNvCxnSpPr/>
          <p:nvPr/>
        </p:nvCxnSpPr>
        <p:spPr>
          <a:xfrm>
            <a:off x="838200" y="1752600"/>
            <a:ext cx="9372600"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Espace réservé du texte 1"/>
          <p:cNvSpPr>
            <a:spLocks noGrp="1"/>
          </p:cNvSpPr>
          <p:nvPr>
            <p:ph type="body" sz="quarter" idx="10"/>
          </p:nvPr>
        </p:nvSpPr>
        <p:spPr>
          <a:xfrm>
            <a:off x="933096" y="3124200"/>
            <a:ext cx="9430104" cy="1295400"/>
          </a:xfrm>
        </p:spPr>
        <p:txBody>
          <a:bodyPr/>
          <a:lstStyle/>
          <a:p>
            <a:pPr marL="285750" indent="-285750" algn="just">
              <a:buFont typeface="Wingdings" panose="05000000000000000000" pitchFamily="2" charset="2"/>
              <a:buChar char="Ø"/>
            </a:pPr>
            <a:endParaRPr lang="fr-FR" dirty="0" smtClean="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smtClean="0"/>
          </a:p>
          <a:p>
            <a:pPr marL="285750" indent="-285750" algn="just">
              <a:buFont typeface="Wingdings" panose="05000000000000000000" pitchFamily="2" charset="2"/>
              <a:buChar char="Ø"/>
            </a:pPr>
            <a:endParaRPr lang="fr-FR" b="0" i="1" dirty="0"/>
          </a:p>
          <a:p>
            <a:pPr algn="just"/>
            <a:endParaRPr lang="fr-FR" u="sng" dirty="0"/>
          </a:p>
        </p:txBody>
      </p:sp>
      <p:sp>
        <p:nvSpPr>
          <p:cNvPr id="7" name="Titre 1"/>
          <p:cNvSpPr txBox="1">
            <a:spLocks/>
          </p:cNvSpPr>
          <p:nvPr/>
        </p:nvSpPr>
        <p:spPr>
          <a:xfrm>
            <a:off x="838200" y="2160044"/>
            <a:ext cx="10212762" cy="30977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14350" indent="-514350" algn="l">
              <a:buAutoNum type="arabicPeriod"/>
            </a:pPr>
            <a:r>
              <a:rPr lang="fr-FR" sz="2800" dirty="0" smtClean="0">
                <a:latin typeface="Tahoma" panose="020B0604030504040204" pitchFamily="34" charset="0"/>
                <a:ea typeface="Tahoma" panose="020B0604030504040204" pitchFamily="34" charset="0"/>
                <a:cs typeface="Tahoma" panose="020B0604030504040204" pitchFamily="34" charset="0"/>
              </a:rPr>
              <a:t>Fuir</a:t>
            </a:r>
            <a:r>
              <a:rPr lang="fr-FR" sz="2800" dirty="0">
                <a:latin typeface="Tahoma" panose="020B0604030504040204" pitchFamily="34" charset="0"/>
                <a:ea typeface="Tahoma" panose="020B0604030504040204" pitchFamily="34" charset="0"/>
                <a:cs typeface="Tahoma" panose="020B0604030504040204" pitchFamily="34" charset="0"/>
              </a:rPr>
              <a:t>, exprimer son refus si cela est </a:t>
            </a:r>
            <a:r>
              <a:rPr lang="fr-FR" sz="2800" dirty="0" smtClean="0">
                <a:latin typeface="Tahoma" panose="020B0604030504040204" pitchFamily="34" charset="0"/>
                <a:ea typeface="Tahoma" panose="020B0604030504040204" pitchFamily="34" charset="0"/>
                <a:cs typeface="Tahoma" panose="020B0604030504040204" pitchFamily="34" charset="0"/>
              </a:rPr>
              <a:t>possible</a:t>
            </a:r>
          </a:p>
          <a:p>
            <a:pPr algn="l"/>
            <a:r>
              <a:rPr lang="fr-FR" sz="2800" dirty="0" smtClean="0">
                <a:latin typeface="Tahoma" panose="020B0604030504040204" pitchFamily="34" charset="0"/>
                <a:ea typeface="Tahoma" panose="020B0604030504040204" pitchFamily="34" charset="0"/>
                <a:cs typeface="Tahoma" panose="020B0604030504040204" pitchFamily="34" charset="0"/>
              </a:rPr>
              <a:t/>
            </a:r>
            <a:br>
              <a:rPr lang="fr-FR" sz="2800" dirty="0" smtClean="0">
                <a:latin typeface="Tahoma" panose="020B0604030504040204" pitchFamily="34" charset="0"/>
                <a:ea typeface="Tahoma" panose="020B0604030504040204" pitchFamily="34" charset="0"/>
                <a:cs typeface="Tahoma" panose="020B0604030504040204" pitchFamily="34" charset="0"/>
              </a:rPr>
            </a:br>
            <a:r>
              <a:rPr lang="fr-FR" sz="2800" dirty="0" smtClean="0">
                <a:latin typeface="Tahoma" panose="020B0604030504040204" pitchFamily="34" charset="0"/>
                <a:ea typeface="Tahoma" panose="020B0604030504040204" pitchFamily="34" charset="0"/>
                <a:cs typeface="Tahoma" panose="020B0604030504040204" pitchFamily="34" charset="0"/>
              </a:rPr>
              <a:t>2</a:t>
            </a:r>
            <a:r>
              <a:rPr lang="fr-FR" sz="2800" dirty="0">
                <a:latin typeface="Tahoma" panose="020B0604030504040204" pitchFamily="34" charset="0"/>
                <a:ea typeface="Tahoma" panose="020B0604030504040204" pitchFamily="34" charset="0"/>
                <a:cs typeface="Tahoma" panose="020B0604030504040204" pitchFamily="34" charset="0"/>
              </a:rPr>
              <a:t>. </a:t>
            </a:r>
            <a:r>
              <a:rPr lang="fr-FR" sz="2800" dirty="0" smtClean="0">
                <a:latin typeface="Tahoma" panose="020B0604030504040204" pitchFamily="34" charset="0"/>
                <a:ea typeface="Tahoma" panose="020B0604030504040204" pitchFamily="34" charset="0"/>
                <a:cs typeface="Tahoma" panose="020B0604030504040204" pitchFamily="34" charset="0"/>
              </a:rPr>
              <a:t>Se protéger et ne </a:t>
            </a:r>
            <a:r>
              <a:rPr lang="fr-FR" sz="2800" dirty="0">
                <a:latin typeface="Tahoma" panose="020B0604030504040204" pitchFamily="34" charset="0"/>
                <a:ea typeface="Tahoma" panose="020B0604030504040204" pitchFamily="34" charset="0"/>
                <a:cs typeface="Tahoma" panose="020B0604030504040204" pitchFamily="34" charset="0"/>
              </a:rPr>
              <a:t>pas </a:t>
            </a:r>
            <a:r>
              <a:rPr lang="fr-FR" sz="2800" dirty="0" smtClean="0">
                <a:latin typeface="Tahoma" panose="020B0604030504040204" pitchFamily="34" charset="0"/>
                <a:ea typeface="Tahoma" panose="020B0604030504040204" pitchFamily="34" charset="0"/>
                <a:cs typeface="Tahoma" panose="020B0604030504040204" pitchFamily="34" charset="0"/>
              </a:rPr>
              <a:t>s’isoler</a:t>
            </a:r>
            <a:br>
              <a:rPr lang="fr-FR" sz="2800" dirty="0" smtClean="0">
                <a:latin typeface="Tahoma" panose="020B0604030504040204" pitchFamily="34" charset="0"/>
                <a:ea typeface="Tahoma" panose="020B0604030504040204" pitchFamily="34" charset="0"/>
                <a:cs typeface="Tahoma" panose="020B0604030504040204" pitchFamily="34" charset="0"/>
              </a:rPr>
            </a:br>
            <a:endParaRPr lang="fr-FR" sz="2800" dirty="0" smtClean="0">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3. Contacter les personnes qui peuvent vous aider en envoyant un mail à : </a:t>
            </a:r>
            <a:r>
              <a:rPr lang="fr-FR"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vieetudiante.harcelement@univ-eiffel.fr</a:t>
            </a:r>
            <a:r>
              <a:rPr lang="fr-FR"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r>
            <a:br>
              <a:rPr lang="fr-FR"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endParaRPr lang="fr-FR"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4. Collecter les preuves</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438400" y="5665244"/>
            <a:ext cx="6781800" cy="556713"/>
          </a:xfrm>
          <a:prstGeom prst="rect">
            <a:avLst/>
          </a:prstGeom>
          <a:solidFill>
            <a:schemeClr val="accent6"/>
          </a:solidFill>
        </p:spPr>
        <p:txBody>
          <a:bodyPr wrap="square" lIns="0" tIns="0" rIns="0" bIns="0" rtlCol="0" anchor="ctr"/>
          <a:lstStyle/>
          <a:p>
            <a:pPr lvl="0">
              <a:defRPr/>
            </a:pPr>
            <a:endParaRPr lang="fr-FR" sz="1100" dirty="0">
              <a:solidFill>
                <a:schemeClr val="bg1"/>
              </a:solidFill>
            </a:endParaRPr>
          </a:p>
        </p:txBody>
      </p:sp>
      <p:sp>
        <p:nvSpPr>
          <p:cNvPr id="9" name="Espace réservé du texte 1"/>
          <p:cNvSpPr>
            <a:spLocks noGrp="1"/>
          </p:cNvSpPr>
          <p:nvPr>
            <p:ph type="body" sz="quarter" idx="10"/>
          </p:nvPr>
        </p:nvSpPr>
        <p:spPr>
          <a:xfrm>
            <a:off x="2133600" y="5562600"/>
            <a:ext cx="7391400" cy="659357"/>
          </a:xfrm>
        </p:spPr>
        <p:txBody>
          <a:bodyPr/>
          <a:lstStyle/>
          <a:p>
            <a:pPr marL="285750" indent="-285750" algn="just">
              <a:buFont typeface="Wingdings" panose="05000000000000000000" pitchFamily="2" charset="2"/>
              <a:buChar char="Ø"/>
            </a:pPr>
            <a:endParaRPr lang="fr-FR" sz="1000" b="0" dirty="0">
              <a:solidFill>
                <a:schemeClr val="tx1"/>
              </a:solidFill>
            </a:endParaRPr>
          </a:p>
          <a:p>
            <a:pPr algn="ctr"/>
            <a:r>
              <a:rPr lang="fr-FR" sz="2200" dirty="0" smtClean="0">
                <a:solidFill>
                  <a:schemeClr val="bg1"/>
                </a:solidFill>
              </a:rPr>
              <a:t>Tous les échanges sont confidentiels </a:t>
            </a:r>
            <a:endParaRPr lang="fr-FR" sz="2000" b="0" dirty="0" smtClean="0">
              <a:solidFill>
                <a:schemeClr val="tx1"/>
              </a:solidFill>
            </a:endParaRPr>
          </a:p>
          <a:p>
            <a:pPr marL="285750" indent="-285750" algn="just">
              <a:buFont typeface="Wingdings" panose="05000000000000000000" pitchFamily="2" charset="2"/>
              <a:buChar char="Ø"/>
            </a:pPr>
            <a:endParaRPr lang="fr-FR" sz="2000" b="0" dirty="0" smtClean="0">
              <a:solidFill>
                <a:schemeClr val="tx1"/>
              </a:solidFill>
            </a:endParaRPr>
          </a:p>
          <a:p>
            <a:pPr marL="285750" indent="-285750" algn="just">
              <a:buFont typeface="Wingdings" panose="05000000000000000000" pitchFamily="2" charset="2"/>
              <a:buChar char="Ø"/>
            </a:pPr>
            <a:endParaRPr lang="fr-FR" sz="2000" b="0" i="1" dirty="0">
              <a:solidFill>
                <a:schemeClr val="tx1"/>
              </a:solidFill>
            </a:endParaRPr>
          </a:p>
          <a:p>
            <a:pPr algn="just"/>
            <a:endParaRPr lang="fr-FR" sz="2000" b="0" u="sng" dirty="0">
              <a:solidFill>
                <a:schemeClr val="tx1"/>
              </a:solidFill>
            </a:endParaRPr>
          </a:p>
        </p:txBody>
      </p:sp>
    </p:spTree>
    <p:extLst>
      <p:ext uri="{BB962C8B-B14F-4D97-AF65-F5344CB8AC3E}">
        <p14:creationId xmlns:p14="http://schemas.microsoft.com/office/powerpoint/2010/main" val="179817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838200" y="437288"/>
            <a:ext cx="8508016" cy="781912"/>
          </a:xfrm>
        </p:spPr>
        <p:txBody>
          <a:bodyPr/>
          <a:lstStyle/>
          <a:p>
            <a:r>
              <a:rPr lang="fr-FR" sz="3600" dirty="0" smtClean="0"/>
              <a:t>Si vous êtes témoin</a:t>
            </a:r>
            <a:endParaRPr lang="fr-FR" sz="3600" dirty="0"/>
          </a:p>
        </p:txBody>
      </p:sp>
      <p:cxnSp>
        <p:nvCxnSpPr>
          <p:cNvPr id="4" name="Connecteur droit 3"/>
          <p:cNvCxnSpPr/>
          <p:nvPr/>
        </p:nvCxnSpPr>
        <p:spPr>
          <a:xfrm>
            <a:off x="838200" y="1219200"/>
            <a:ext cx="9372600"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Espace réservé du texte 1"/>
          <p:cNvSpPr>
            <a:spLocks noGrp="1"/>
          </p:cNvSpPr>
          <p:nvPr>
            <p:ph type="body" sz="quarter" idx="10"/>
          </p:nvPr>
        </p:nvSpPr>
        <p:spPr>
          <a:xfrm>
            <a:off x="933096" y="3124200"/>
            <a:ext cx="9430104" cy="1295400"/>
          </a:xfrm>
        </p:spPr>
        <p:txBody>
          <a:bodyPr/>
          <a:lstStyle/>
          <a:p>
            <a:pPr marL="285750" indent="-285750" algn="just">
              <a:buFont typeface="Wingdings" panose="05000000000000000000" pitchFamily="2" charset="2"/>
              <a:buChar char="Ø"/>
            </a:pPr>
            <a:endParaRPr lang="fr-FR" dirty="0" smtClean="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smtClean="0"/>
          </a:p>
          <a:p>
            <a:pPr marL="285750" indent="-285750" algn="just">
              <a:buFont typeface="Wingdings" panose="05000000000000000000" pitchFamily="2" charset="2"/>
              <a:buChar char="Ø"/>
            </a:pPr>
            <a:endParaRPr lang="fr-FR" b="0" i="1" dirty="0"/>
          </a:p>
          <a:p>
            <a:pPr algn="just"/>
            <a:endParaRPr lang="fr-FR" u="sng" dirty="0"/>
          </a:p>
        </p:txBody>
      </p:sp>
      <p:pic>
        <p:nvPicPr>
          <p:cNvPr id="2" name="Image 1"/>
          <p:cNvPicPr>
            <a:picLocks noChangeAspect="1"/>
          </p:cNvPicPr>
          <p:nvPr/>
        </p:nvPicPr>
        <p:blipFill>
          <a:blip r:embed="rId2"/>
          <a:stretch>
            <a:fillRect/>
          </a:stretch>
        </p:blipFill>
        <p:spPr>
          <a:xfrm>
            <a:off x="7683424" y="228600"/>
            <a:ext cx="4508576" cy="6477000"/>
          </a:xfrm>
          <a:prstGeom prst="rect">
            <a:avLst/>
          </a:prstGeom>
        </p:spPr>
      </p:pic>
      <p:sp>
        <p:nvSpPr>
          <p:cNvPr id="7" name="Titre 1"/>
          <p:cNvSpPr txBox="1">
            <a:spLocks/>
          </p:cNvSpPr>
          <p:nvPr/>
        </p:nvSpPr>
        <p:spPr>
          <a:xfrm>
            <a:off x="381000" y="2590800"/>
            <a:ext cx="7572270" cy="30977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600" dirty="0" smtClean="0">
                <a:latin typeface="Tahoma" panose="020B0604030504040204" pitchFamily="34" charset="0"/>
                <a:ea typeface="Tahoma" panose="020B0604030504040204" pitchFamily="34" charset="0"/>
                <a:cs typeface="Tahoma" panose="020B0604030504040204" pitchFamily="34" charset="0"/>
              </a:rPr>
              <a:t>1. Rassurer la victime</a:t>
            </a:r>
          </a:p>
          <a:p>
            <a:pPr algn="l"/>
            <a:endParaRPr lang="fr-FR" sz="2600" dirty="0">
              <a:latin typeface="Tahoma" panose="020B0604030504040204" pitchFamily="34" charset="0"/>
              <a:ea typeface="Tahoma" panose="020B0604030504040204" pitchFamily="34" charset="0"/>
              <a:cs typeface="Tahoma" panose="020B0604030504040204" pitchFamily="34" charset="0"/>
            </a:endParaRPr>
          </a:p>
          <a:p>
            <a:pPr algn="l"/>
            <a:r>
              <a:rPr lang="fr-FR" sz="2600" dirty="0" smtClean="0">
                <a:latin typeface="Tahoma" panose="020B0604030504040204" pitchFamily="34" charset="0"/>
                <a:ea typeface="Tahoma" panose="020B0604030504040204" pitchFamily="34" charset="0"/>
                <a:cs typeface="Tahoma" panose="020B0604030504040204" pitchFamily="34" charset="0"/>
              </a:rPr>
              <a:t>2. Prendre le temps de l’écouter, ne pas la juger</a:t>
            </a:r>
          </a:p>
          <a:p>
            <a:pPr algn="l"/>
            <a:endParaRPr lang="fr-FR" sz="2000" dirty="0" smtClean="0">
              <a:latin typeface="Tahoma" panose="020B0604030504040204" pitchFamily="34" charset="0"/>
              <a:ea typeface="Tahoma" panose="020B0604030504040204" pitchFamily="34" charset="0"/>
              <a:cs typeface="Tahoma" panose="020B0604030504040204" pitchFamily="34" charset="0"/>
            </a:endParaRPr>
          </a:p>
          <a:p>
            <a:pPr algn="l"/>
            <a:r>
              <a:rPr lang="fr-FR" sz="2600" dirty="0" smtClean="0">
                <a:latin typeface="Tahoma" panose="020B0604030504040204" pitchFamily="34" charset="0"/>
                <a:ea typeface="Tahoma" panose="020B0604030504040204" pitchFamily="34" charset="0"/>
                <a:cs typeface="Tahoma" panose="020B0604030504040204" pitchFamily="34" charset="0"/>
              </a:rPr>
              <a:t>3. Lui indiquer les démarches</a:t>
            </a:r>
            <a:br>
              <a:rPr lang="fr-FR" sz="2600" dirty="0" smtClean="0">
                <a:latin typeface="Tahoma" panose="020B0604030504040204" pitchFamily="34" charset="0"/>
                <a:ea typeface="Tahoma" panose="020B0604030504040204" pitchFamily="34" charset="0"/>
                <a:cs typeface="Tahoma" panose="020B0604030504040204" pitchFamily="34" charset="0"/>
              </a:rPr>
            </a:br>
            <a:endParaRPr lang="fr-FR" sz="2600" dirty="0" smtClean="0">
              <a:latin typeface="Tahoma" panose="020B0604030504040204" pitchFamily="34" charset="0"/>
              <a:ea typeface="Tahoma" panose="020B0604030504040204" pitchFamily="34" charset="0"/>
              <a:cs typeface="Tahoma" panose="020B0604030504040204" pitchFamily="34" charset="0"/>
            </a:endParaRPr>
          </a:p>
          <a:p>
            <a:pPr algn="l"/>
            <a:r>
              <a:rPr lang="fr-FR" sz="2600" dirty="0" smtClean="0">
                <a:latin typeface="Tahoma" panose="020B0604030504040204" pitchFamily="34" charset="0"/>
                <a:ea typeface="Tahoma" panose="020B0604030504040204" pitchFamily="34" charset="0"/>
                <a:cs typeface="Tahoma" panose="020B0604030504040204" pitchFamily="34" charset="0"/>
              </a:rPr>
              <a:t>4. Contacter les personnes qui peuvent l’aider en envoyant un mail à : </a:t>
            </a:r>
            <a:r>
              <a:rPr lang="fr-FR"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vieetudiante.harcelement@univ-eiffel.fr</a:t>
            </a:r>
            <a:r>
              <a:rPr lang="fr-FR" sz="2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r>
            <a:br>
              <a:rPr lang="fr-FR" sz="2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endParaRPr lang="fr-FR" sz="2600"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l"/>
            <a:r>
              <a:rPr lang="fr-FR" sz="2600" dirty="0" smtClean="0">
                <a:latin typeface="Tahoma" panose="020B0604030504040204" pitchFamily="34" charset="0"/>
                <a:ea typeface="Tahoma" panose="020B0604030504040204" pitchFamily="34" charset="0"/>
                <a:cs typeface="Tahoma" panose="020B0604030504040204" pitchFamily="34" charset="0"/>
              </a:rPr>
              <a:t>5. L’aider à collecter les preuves</a:t>
            </a:r>
            <a:endParaRPr lang="fr-FR" sz="26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57200" y="6096001"/>
            <a:ext cx="6781800" cy="556713"/>
          </a:xfrm>
          <a:prstGeom prst="rect">
            <a:avLst/>
          </a:prstGeom>
          <a:solidFill>
            <a:schemeClr val="accent6"/>
          </a:solidFill>
        </p:spPr>
        <p:txBody>
          <a:bodyPr wrap="square" lIns="0" tIns="0" rIns="0" bIns="0" rtlCol="0" anchor="ctr"/>
          <a:lstStyle/>
          <a:p>
            <a:pPr lvl="0">
              <a:defRPr/>
            </a:pPr>
            <a:endParaRPr lang="fr-FR" sz="1100" dirty="0">
              <a:solidFill>
                <a:schemeClr val="bg1"/>
              </a:solidFill>
            </a:endParaRPr>
          </a:p>
        </p:txBody>
      </p:sp>
      <p:sp>
        <p:nvSpPr>
          <p:cNvPr id="10" name="Espace réservé du texte 1"/>
          <p:cNvSpPr>
            <a:spLocks noGrp="1"/>
          </p:cNvSpPr>
          <p:nvPr>
            <p:ph type="body" sz="quarter" idx="10"/>
          </p:nvPr>
        </p:nvSpPr>
        <p:spPr>
          <a:xfrm>
            <a:off x="152400" y="5993357"/>
            <a:ext cx="7391400" cy="659357"/>
          </a:xfrm>
        </p:spPr>
        <p:txBody>
          <a:bodyPr/>
          <a:lstStyle/>
          <a:p>
            <a:pPr marL="285750" indent="-285750" algn="just">
              <a:buFont typeface="Wingdings" panose="05000000000000000000" pitchFamily="2" charset="2"/>
              <a:buChar char="Ø"/>
            </a:pPr>
            <a:endParaRPr lang="fr-FR" sz="1000" b="0" dirty="0">
              <a:solidFill>
                <a:schemeClr val="tx1"/>
              </a:solidFill>
            </a:endParaRPr>
          </a:p>
          <a:p>
            <a:pPr algn="ctr"/>
            <a:r>
              <a:rPr lang="fr-FR" sz="2200" dirty="0" smtClean="0">
                <a:solidFill>
                  <a:schemeClr val="bg1"/>
                </a:solidFill>
              </a:rPr>
              <a:t>Tous les échanges sont confidentiels</a:t>
            </a:r>
            <a:endParaRPr lang="fr-FR" sz="2000" b="0" dirty="0" smtClean="0">
              <a:solidFill>
                <a:schemeClr val="tx1"/>
              </a:solidFill>
            </a:endParaRPr>
          </a:p>
          <a:p>
            <a:pPr marL="285750" indent="-285750" algn="just">
              <a:buFont typeface="Wingdings" panose="05000000000000000000" pitchFamily="2" charset="2"/>
              <a:buChar char="Ø"/>
            </a:pPr>
            <a:endParaRPr lang="fr-FR" sz="2000" b="0" dirty="0" smtClean="0">
              <a:solidFill>
                <a:schemeClr val="tx1"/>
              </a:solidFill>
            </a:endParaRPr>
          </a:p>
          <a:p>
            <a:pPr marL="285750" indent="-285750" algn="just">
              <a:buFont typeface="Wingdings" panose="05000000000000000000" pitchFamily="2" charset="2"/>
              <a:buChar char="Ø"/>
            </a:pPr>
            <a:endParaRPr lang="fr-FR" sz="2000" b="0" i="1" dirty="0">
              <a:solidFill>
                <a:schemeClr val="tx1"/>
              </a:solidFill>
            </a:endParaRPr>
          </a:p>
          <a:p>
            <a:pPr algn="just"/>
            <a:endParaRPr lang="fr-FR" sz="2000" b="0" u="sng" dirty="0">
              <a:solidFill>
                <a:schemeClr val="tx1"/>
              </a:solidFill>
            </a:endParaRPr>
          </a:p>
        </p:txBody>
      </p:sp>
    </p:spTree>
    <p:extLst>
      <p:ext uri="{BB962C8B-B14F-4D97-AF65-F5344CB8AC3E}">
        <p14:creationId xmlns:p14="http://schemas.microsoft.com/office/powerpoint/2010/main" val="1251340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838200" y="437288"/>
            <a:ext cx="9372600" cy="781912"/>
          </a:xfrm>
        </p:spPr>
        <p:txBody>
          <a:bodyPr/>
          <a:lstStyle/>
          <a:p>
            <a:r>
              <a:rPr lang="fr-FR" sz="3600" dirty="0" smtClean="0"/>
              <a:t>Actions mises en œuvre</a:t>
            </a:r>
            <a:endParaRPr lang="fr-FR" sz="3600" dirty="0"/>
          </a:p>
        </p:txBody>
      </p:sp>
      <p:cxnSp>
        <p:nvCxnSpPr>
          <p:cNvPr id="4" name="Connecteur droit 3"/>
          <p:cNvCxnSpPr/>
          <p:nvPr/>
        </p:nvCxnSpPr>
        <p:spPr>
          <a:xfrm>
            <a:off x="838200" y="1219200"/>
            <a:ext cx="9372600"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Espace réservé du texte 1"/>
          <p:cNvSpPr>
            <a:spLocks noGrp="1"/>
          </p:cNvSpPr>
          <p:nvPr>
            <p:ph type="body" sz="quarter" idx="10"/>
          </p:nvPr>
        </p:nvSpPr>
        <p:spPr>
          <a:xfrm>
            <a:off x="933096" y="3124200"/>
            <a:ext cx="9430104" cy="1295400"/>
          </a:xfrm>
        </p:spPr>
        <p:txBody>
          <a:bodyPr/>
          <a:lstStyle/>
          <a:p>
            <a:pPr marL="285750" indent="-285750" algn="just">
              <a:buFont typeface="Wingdings" panose="05000000000000000000" pitchFamily="2" charset="2"/>
              <a:buChar char="Ø"/>
            </a:pPr>
            <a:endParaRPr lang="fr-FR" dirty="0" smtClean="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smtClean="0"/>
          </a:p>
          <a:p>
            <a:pPr marL="285750" indent="-285750" algn="just">
              <a:buFont typeface="Wingdings" panose="05000000000000000000" pitchFamily="2" charset="2"/>
              <a:buChar char="Ø"/>
            </a:pPr>
            <a:endParaRPr lang="fr-FR" b="0" i="1" dirty="0"/>
          </a:p>
          <a:p>
            <a:pPr algn="just"/>
            <a:endParaRPr lang="fr-FR" u="sng" dirty="0"/>
          </a:p>
        </p:txBody>
      </p:sp>
      <p:sp>
        <p:nvSpPr>
          <p:cNvPr id="10" name="Titre 1"/>
          <p:cNvSpPr txBox="1">
            <a:spLocks/>
          </p:cNvSpPr>
          <p:nvPr/>
        </p:nvSpPr>
        <p:spPr>
          <a:xfrm>
            <a:off x="838200" y="1752600"/>
            <a:ext cx="10058400" cy="4648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600" dirty="0">
                <a:latin typeface="Tahoma" panose="020B0604030504040204" pitchFamily="34" charset="0"/>
                <a:ea typeface="Tahoma" panose="020B0604030504040204" pitchFamily="34" charset="0"/>
                <a:cs typeface="Tahoma" panose="020B0604030504040204" pitchFamily="34" charset="0"/>
              </a:rPr>
              <a:t>P</a:t>
            </a:r>
            <a:r>
              <a:rPr lang="fr-FR" sz="2600" dirty="0" smtClean="0">
                <a:latin typeface="Tahoma" panose="020B0604030504040204" pitchFamily="34" charset="0"/>
                <a:ea typeface="Tahoma" panose="020B0604030504040204" pitchFamily="34" charset="0"/>
                <a:cs typeface="Tahoma" panose="020B0604030504040204" pitchFamily="34" charset="0"/>
              </a:rPr>
              <a:t>réconisations effectuées auprès du Président du l’université sur des mesures de protection, de traitement et de prévention pour garantir vos droits aux études et faire cesser les violences dont vous avez été victime ou témoin :</a:t>
            </a:r>
          </a:p>
          <a:p>
            <a:pPr marL="800100" lvl="1" indent="-342900">
              <a:buFont typeface="Wingdings" panose="05000000000000000000" pitchFamily="2" charset="2"/>
              <a:buChar char="v"/>
            </a:pPr>
            <a:r>
              <a:rPr lang="fr-FR"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accompagnement pédagogique</a:t>
            </a:r>
          </a:p>
          <a:p>
            <a:pPr marL="800100" lvl="1" indent="-342900">
              <a:buFont typeface="Wingdings" panose="05000000000000000000" pitchFamily="2" charset="2"/>
              <a:buChar char="v"/>
            </a:pPr>
            <a:r>
              <a:rPr lang="fr-FR"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signalement </a:t>
            </a:r>
            <a:r>
              <a:rPr lang="fr-FR" sz="2200" dirty="0">
                <a:solidFill>
                  <a:schemeClr val="accent6"/>
                </a:solidFill>
                <a:latin typeface="Tahoma" panose="020B0604030504040204" pitchFamily="34" charset="0"/>
                <a:ea typeface="Tahoma" panose="020B0604030504040204" pitchFamily="34" charset="0"/>
                <a:cs typeface="Tahoma" panose="020B0604030504040204" pitchFamily="34" charset="0"/>
              </a:rPr>
              <a:t>des faits auprès de la ou du procureur de la </a:t>
            </a:r>
            <a:r>
              <a:rPr lang="fr-FR"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République</a:t>
            </a:r>
          </a:p>
          <a:p>
            <a:pPr marL="800100" lvl="1" indent="-342900">
              <a:buFont typeface="Wingdings" panose="05000000000000000000" pitchFamily="2" charset="2"/>
              <a:buChar char="v"/>
            </a:pPr>
            <a:r>
              <a:rPr lang="fr-FR"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mesures conservatoires, lancement d’une procédure disciplinaire à l’encontre de la personne mise en cause</a:t>
            </a:r>
          </a:p>
          <a:p>
            <a:pPr marL="800100" lvl="1" indent="-342900">
              <a:buFont typeface="Wingdings" panose="05000000000000000000" pitchFamily="2" charset="2"/>
              <a:buChar char="v"/>
            </a:pPr>
            <a:r>
              <a:rPr lang="fr-FR"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actions </a:t>
            </a:r>
            <a:r>
              <a:rPr lang="fr-FR" sz="2200" dirty="0">
                <a:solidFill>
                  <a:schemeClr val="accent6"/>
                </a:solidFill>
                <a:latin typeface="Tahoma" panose="020B0604030504040204" pitchFamily="34" charset="0"/>
                <a:ea typeface="Tahoma" panose="020B0604030504040204" pitchFamily="34" charset="0"/>
                <a:cs typeface="Tahoma" panose="020B0604030504040204" pitchFamily="34" charset="0"/>
              </a:rPr>
              <a:t>de sensibilisation, de formation et de prévention pour restaurer le collectif </a:t>
            </a:r>
            <a:r>
              <a:rPr lang="fr-FR"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d’études</a:t>
            </a:r>
            <a:endParaRPr lang="fr-FR" sz="2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marL="800100" lvl="1" indent="-342900">
              <a:buFont typeface="Wingdings" panose="05000000000000000000" pitchFamily="2" charset="2"/>
              <a:buChar char="v"/>
            </a:pPr>
            <a:r>
              <a:rPr lang="fr-FR" sz="22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etc.</a:t>
            </a:r>
            <a:endParaRPr lang="fr-FR" sz="22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algn="l"/>
            <a:endParaRPr lang="fr-FR" sz="1000" dirty="0">
              <a:latin typeface="Tahoma" panose="020B0604030504040204" pitchFamily="34" charset="0"/>
              <a:ea typeface="Tahoma" panose="020B0604030504040204" pitchFamily="34" charset="0"/>
              <a:cs typeface="Tahoma" panose="020B0604030504040204" pitchFamily="34" charset="0"/>
            </a:endParaRPr>
          </a:p>
          <a:p>
            <a:pPr algn="l"/>
            <a:endParaRPr lang="fr-FR" sz="1000" dirty="0" smtClean="0">
              <a:latin typeface="Tahoma" panose="020B0604030504040204" pitchFamily="34" charset="0"/>
              <a:ea typeface="Tahoma" panose="020B0604030504040204" pitchFamily="34" charset="0"/>
              <a:cs typeface="Tahoma" panose="020B0604030504040204" pitchFamily="34" charset="0"/>
            </a:endParaRPr>
          </a:p>
          <a:p>
            <a:pPr algn="l"/>
            <a:r>
              <a:rPr lang="fr-FR" sz="2600" dirty="0" smtClean="0">
                <a:latin typeface="Tahoma" panose="020B0604030504040204" pitchFamily="34" charset="0"/>
                <a:ea typeface="Tahoma" panose="020B0604030504040204" pitchFamily="34" charset="0"/>
                <a:cs typeface="Tahoma" panose="020B0604030504040204" pitchFamily="34" charset="0"/>
              </a:rPr>
              <a:t>Orientation et accompagnement médico-psycho-social et juridique de la victime et/ou du témoin </a:t>
            </a:r>
            <a:endParaRPr lang="fr-FR"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2023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838200" y="431577"/>
            <a:ext cx="8508016" cy="781912"/>
          </a:xfrm>
        </p:spPr>
        <p:txBody>
          <a:bodyPr/>
          <a:lstStyle/>
          <a:p>
            <a:r>
              <a:rPr lang="fr-FR" sz="3600" dirty="0" smtClean="0"/>
              <a:t>Ressources</a:t>
            </a:r>
            <a:endParaRPr lang="fr-FR" sz="3600" dirty="0"/>
          </a:p>
        </p:txBody>
      </p:sp>
      <p:cxnSp>
        <p:nvCxnSpPr>
          <p:cNvPr id="4" name="Connecteur droit 3"/>
          <p:cNvCxnSpPr/>
          <p:nvPr/>
        </p:nvCxnSpPr>
        <p:spPr>
          <a:xfrm>
            <a:off x="838200" y="1371600"/>
            <a:ext cx="9372600"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Espace réservé du texte 1"/>
          <p:cNvSpPr>
            <a:spLocks noGrp="1"/>
          </p:cNvSpPr>
          <p:nvPr>
            <p:ph type="body" sz="quarter" idx="10"/>
          </p:nvPr>
        </p:nvSpPr>
        <p:spPr>
          <a:xfrm>
            <a:off x="933096" y="3124200"/>
            <a:ext cx="9430104" cy="1295400"/>
          </a:xfrm>
        </p:spPr>
        <p:txBody>
          <a:bodyPr/>
          <a:lstStyle/>
          <a:p>
            <a:pPr marL="285750" indent="-285750" algn="just">
              <a:buFont typeface="Wingdings" panose="05000000000000000000" pitchFamily="2" charset="2"/>
              <a:buChar char="Ø"/>
            </a:pPr>
            <a:endParaRPr lang="fr-FR" dirty="0" smtClean="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smtClean="0"/>
          </a:p>
          <a:p>
            <a:pPr marL="285750" indent="-285750" algn="just">
              <a:buFont typeface="Wingdings" panose="05000000000000000000" pitchFamily="2" charset="2"/>
              <a:buChar char="Ø"/>
            </a:pPr>
            <a:endParaRPr lang="fr-FR" b="0" i="1" dirty="0"/>
          </a:p>
          <a:p>
            <a:pPr algn="just"/>
            <a:endParaRPr lang="fr-FR" u="sng" dirty="0"/>
          </a:p>
        </p:txBody>
      </p:sp>
      <p:pic>
        <p:nvPicPr>
          <p:cNvPr id="3" name="Image 2"/>
          <p:cNvPicPr>
            <a:picLocks noChangeAspect="1"/>
          </p:cNvPicPr>
          <p:nvPr/>
        </p:nvPicPr>
        <p:blipFill>
          <a:blip r:embed="rId2"/>
          <a:stretch>
            <a:fillRect/>
          </a:stretch>
        </p:blipFill>
        <p:spPr>
          <a:xfrm>
            <a:off x="152400" y="1905000"/>
            <a:ext cx="5605197" cy="2962275"/>
          </a:xfrm>
          <a:prstGeom prst="rect">
            <a:avLst/>
          </a:prstGeom>
        </p:spPr>
      </p:pic>
      <p:pic>
        <p:nvPicPr>
          <p:cNvPr id="6" name="Image 5"/>
          <p:cNvPicPr>
            <a:picLocks noChangeAspect="1"/>
          </p:cNvPicPr>
          <p:nvPr/>
        </p:nvPicPr>
        <p:blipFill>
          <a:blip r:embed="rId3"/>
          <a:stretch>
            <a:fillRect/>
          </a:stretch>
        </p:blipFill>
        <p:spPr>
          <a:xfrm>
            <a:off x="6019800" y="1994521"/>
            <a:ext cx="6021900" cy="2783231"/>
          </a:xfrm>
          <a:prstGeom prst="rect">
            <a:avLst/>
          </a:prstGeom>
        </p:spPr>
      </p:pic>
      <p:sp>
        <p:nvSpPr>
          <p:cNvPr id="10" name="Titre 1"/>
          <p:cNvSpPr txBox="1">
            <a:spLocks/>
          </p:cNvSpPr>
          <p:nvPr/>
        </p:nvSpPr>
        <p:spPr>
          <a:xfrm>
            <a:off x="152400" y="5248272"/>
            <a:ext cx="5605197" cy="1128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b="1" dirty="0">
                <a:latin typeface="Tahoma" panose="020B0604030504040204" pitchFamily="34" charset="0"/>
                <a:ea typeface="Tahoma" panose="020B0604030504040204" pitchFamily="34" charset="0"/>
                <a:cs typeface="Tahoma" panose="020B0604030504040204" pitchFamily="34" charset="0"/>
              </a:rPr>
              <a:t>https://vie-etudiante.univ-gustave-eiffel.fr/sante-et-social/lutte-contre-les-violences-sexistes-discriminatoires-et-sexuelles/</a:t>
            </a:r>
            <a:endParaRPr lang="fr-FR" sz="1800" i="1" dirty="0">
              <a:latin typeface="Tahoma" panose="020B0604030504040204" pitchFamily="34" charset="0"/>
              <a:ea typeface="Tahoma" panose="020B0604030504040204" pitchFamily="34" charset="0"/>
              <a:cs typeface="Tahoma" panose="020B0604030504040204" pitchFamily="34" charset="0"/>
            </a:endParaRPr>
          </a:p>
        </p:txBody>
      </p:sp>
      <p:sp>
        <p:nvSpPr>
          <p:cNvPr id="12" name="Titre 1"/>
          <p:cNvSpPr txBox="1">
            <a:spLocks/>
          </p:cNvSpPr>
          <p:nvPr/>
        </p:nvSpPr>
        <p:spPr>
          <a:xfrm>
            <a:off x="6019800" y="5398775"/>
            <a:ext cx="5605197" cy="8272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b="1" dirty="0" smtClean="0">
                <a:latin typeface="Tahoma" panose="020B0604030504040204" pitchFamily="34" charset="0"/>
                <a:ea typeface="Tahoma" panose="020B0604030504040204" pitchFamily="34" charset="0"/>
                <a:cs typeface="Tahoma" panose="020B0604030504040204" pitchFamily="34" charset="0"/>
              </a:rPr>
              <a:t>https://mission-egalite.univ-gustave-eiffel.fr/dispositif-de-signalement/dispositif-de-signalement/</a:t>
            </a:r>
            <a:endParaRPr lang="fr-FR" sz="18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0690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820615" y="468777"/>
            <a:ext cx="8508016" cy="781912"/>
          </a:xfrm>
        </p:spPr>
        <p:txBody>
          <a:bodyPr/>
          <a:lstStyle/>
          <a:p>
            <a:r>
              <a:rPr lang="fr-FR" sz="3600" dirty="0" smtClean="0"/>
              <a:t>Agir pour l’égalité</a:t>
            </a:r>
            <a:endParaRPr lang="fr-FR" sz="3600" dirty="0"/>
          </a:p>
        </p:txBody>
      </p:sp>
      <p:cxnSp>
        <p:nvCxnSpPr>
          <p:cNvPr id="4" name="Connecteur droit 3"/>
          <p:cNvCxnSpPr/>
          <p:nvPr/>
        </p:nvCxnSpPr>
        <p:spPr>
          <a:xfrm>
            <a:off x="838199" y="1371600"/>
            <a:ext cx="9372600"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Titre 1"/>
          <p:cNvSpPr txBox="1">
            <a:spLocks/>
          </p:cNvSpPr>
          <p:nvPr/>
        </p:nvSpPr>
        <p:spPr>
          <a:xfrm>
            <a:off x="1794967" y="2514600"/>
            <a:ext cx="7459064" cy="9011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00" dirty="0">
                <a:latin typeface="Tahoma" panose="020B0604030504040204" pitchFamily="34" charset="0"/>
                <a:ea typeface="Tahoma" panose="020B0604030504040204" pitchFamily="34" charset="0"/>
                <a:cs typeface="Tahoma" panose="020B0604030504040204" pitchFamily="34" charset="0"/>
              </a:rPr>
              <a:t>Vous avez un </a:t>
            </a:r>
            <a:r>
              <a:rPr lang="fr-FR" sz="3400" b="1" dirty="0">
                <a:latin typeface="Tahoma" panose="020B0604030504040204" pitchFamily="34" charset="0"/>
                <a:ea typeface="Tahoma" panose="020B0604030504040204" pitchFamily="34" charset="0"/>
                <a:cs typeface="Tahoma" panose="020B0604030504040204" pitchFamily="34" charset="0"/>
              </a:rPr>
              <a:t>projet</a:t>
            </a:r>
            <a:r>
              <a:rPr lang="fr-FR" sz="3400" dirty="0">
                <a:latin typeface="Tahoma" panose="020B0604030504040204" pitchFamily="34" charset="0"/>
                <a:ea typeface="Tahoma" panose="020B0604030504040204" pitchFamily="34" charset="0"/>
                <a:cs typeface="Tahoma" panose="020B0604030504040204" pitchFamily="34" charset="0"/>
              </a:rPr>
              <a:t> ou vous souhaitez organiser un </a:t>
            </a:r>
            <a:r>
              <a:rPr lang="fr-FR" sz="3400" b="1" dirty="0">
                <a:latin typeface="Tahoma" panose="020B0604030504040204" pitchFamily="34" charset="0"/>
                <a:ea typeface="Tahoma" panose="020B0604030504040204" pitchFamily="34" charset="0"/>
                <a:cs typeface="Tahoma" panose="020B0604030504040204" pitchFamily="34" charset="0"/>
              </a:rPr>
              <a:t>événement</a:t>
            </a:r>
            <a:r>
              <a:rPr lang="fr-FR" sz="3400" dirty="0">
                <a:latin typeface="Tahoma" panose="020B0604030504040204" pitchFamily="34" charset="0"/>
                <a:ea typeface="Tahoma" panose="020B0604030504040204" pitchFamily="34" charset="0"/>
                <a:cs typeface="Tahoma" panose="020B0604030504040204" pitchFamily="34" charset="0"/>
              </a:rPr>
              <a:t> en faveur de l’</a:t>
            </a:r>
            <a:r>
              <a:rPr lang="fr-FR" sz="3400" b="1" dirty="0">
                <a:latin typeface="Tahoma" panose="020B0604030504040204" pitchFamily="34" charset="0"/>
                <a:ea typeface="Tahoma" panose="020B0604030504040204" pitchFamily="34" charset="0"/>
                <a:cs typeface="Tahoma" panose="020B0604030504040204" pitchFamily="34" charset="0"/>
              </a:rPr>
              <a:t>égalité</a:t>
            </a:r>
            <a:r>
              <a:rPr lang="fr-FR" sz="3400" dirty="0">
                <a:latin typeface="Tahoma" panose="020B0604030504040204" pitchFamily="34" charset="0"/>
                <a:ea typeface="Tahoma" panose="020B0604030504040204" pitchFamily="34" charset="0"/>
                <a:cs typeface="Tahoma" panose="020B0604030504040204" pitchFamily="34" charset="0"/>
              </a:rPr>
              <a:t> ?</a:t>
            </a:r>
          </a:p>
        </p:txBody>
      </p:sp>
      <p:sp>
        <p:nvSpPr>
          <p:cNvPr id="9" name="Espace réservé du texte 1"/>
          <p:cNvSpPr txBox="1">
            <a:spLocks/>
          </p:cNvSpPr>
          <p:nvPr/>
        </p:nvSpPr>
        <p:spPr>
          <a:xfrm>
            <a:off x="1219200" y="3962400"/>
            <a:ext cx="8659213" cy="1752600"/>
          </a:xfrm>
          <a:prstGeom prst="rect">
            <a:avLst/>
          </a:prstGeom>
          <a:solidFill>
            <a:srgbClr val="2F2A85"/>
          </a:solidFill>
        </p:spPr>
        <p:txBody>
          <a:bodyPr/>
          <a:lstStyle>
            <a:lvl1pPr marL="0">
              <a:defRPr b="1">
                <a:solidFill>
                  <a:schemeClr val="accent1"/>
                </a:solidFill>
                <a:latin typeface="+mn-lt"/>
                <a:ea typeface="+mn-ea"/>
                <a:cs typeface="+mn-cs"/>
              </a:defRPr>
            </a:lvl1pPr>
            <a:lvl2pPr marL="457200">
              <a:defRPr b="1">
                <a:solidFill>
                  <a:schemeClr val="accent1"/>
                </a:solidFill>
                <a:latin typeface="+mn-lt"/>
                <a:ea typeface="+mn-ea"/>
                <a:cs typeface="+mn-cs"/>
              </a:defRPr>
            </a:lvl2pPr>
            <a:lvl3pPr marL="914400">
              <a:defRPr b="1">
                <a:solidFill>
                  <a:schemeClr val="accent1"/>
                </a:solidFill>
                <a:latin typeface="+mn-lt"/>
                <a:ea typeface="+mn-ea"/>
                <a:cs typeface="+mn-cs"/>
              </a:defRPr>
            </a:lvl3pPr>
            <a:lvl4pPr marL="1371600">
              <a:defRPr b="1">
                <a:solidFill>
                  <a:schemeClr val="accent1"/>
                </a:solidFill>
                <a:latin typeface="+mn-lt"/>
                <a:ea typeface="+mn-ea"/>
                <a:cs typeface="+mn-cs"/>
              </a:defRPr>
            </a:lvl4pPr>
            <a:lvl5pPr marL="1828800">
              <a:defRPr b="1">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000" kern="0" dirty="0" smtClean="0">
                <a:solidFill>
                  <a:schemeClr val="bg1"/>
                </a:solidFill>
                <a:latin typeface="Tahoma"/>
              </a:rPr>
              <a:t>01.60.95.70.13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600" kern="0" dirty="0" smtClean="0">
              <a:solidFill>
                <a:schemeClr val="bg1"/>
              </a:solidFill>
              <a:latin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3000" kern="0" dirty="0" smtClean="0">
                <a:solidFill>
                  <a:schemeClr val="bg1"/>
                </a:solidFill>
                <a:latin typeface="Tahoma"/>
                <a:hlinkClick r:id="rId2"/>
              </a:rPr>
              <a:t>m</a:t>
            </a:r>
            <a:r>
              <a:rPr kumimoji="0" lang="fr-FR" sz="3000" b="1" i="0" u="none" strike="noStrike" kern="0" cap="none" spc="0" normalizeH="0" baseline="0" noProof="0" dirty="0" smtClean="0">
                <a:ln>
                  <a:noFill/>
                </a:ln>
                <a:solidFill>
                  <a:schemeClr val="bg1"/>
                </a:solidFill>
                <a:effectLst/>
                <a:uLnTx/>
                <a:uFillTx/>
                <a:latin typeface="Tahoma"/>
                <a:hlinkClick r:id="rId2"/>
              </a:rPr>
              <a:t>ission.egalite@univ-eiffel.fr</a:t>
            </a:r>
            <a:endParaRPr kumimoji="0" lang="fr-FR" sz="3000" b="1" i="0" u="none" strike="noStrike" kern="0" cap="none" spc="0" normalizeH="0" baseline="0" noProof="0" dirty="0" smtClean="0">
              <a:ln>
                <a:noFill/>
              </a:ln>
              <a:solidFill>
                <a:schemeClr val="bg1"/>
              </a:solidFill>
              <a:effectLst/>
              <a:uLnTx/>
              <a:uFillTx/>
              <a:latin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600" b="1" i="0" u="none" strike="noStrike" kern="0" cap="none" spc="0" normalizeH="0" baseline="0" noProof="0" dirty="0" smtClean="0">
              <a:ln>
                <a:noFill/>
              </a:ln>
              <a:solidFill>
                <a:schemeClr val="bg1"/>
              </a:solidFill>
              <a:effectLst/>
              <a:uLnTx/>
              <a:uFillTx/>
              <a:latin typeface="Tahoma"/>
            </a:endParaRPr>
          </a:p>
          <a:p>
            <a:pPr algn="ctr">
              <a:defRPr/>
            </a:pPr>
            <a:r>
              <a:rPr lang="en-US" sz="3000" kern="0" dirty="0">
                <a:solidFill>
                  <a:schemeClr val="bg1"/>
                </a:solidFill>
                <a:hlinkClick r:id="rId3"/>
              </a:rPr>
              <a:t>www.mission-egalite.univ-gustave-eiffel.fr</a:t>
            </a:r>
            <a:endParaRPr lang="en-US" sz="3000" kern="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smtClean="0">
              <a:ln>
                <a:noFill/>
              </a:ln>
              <a:solidFill>
                <a:schemeClr val="bg1"/>
              </a:solidFill>
              <a:effectLst/>
              <a:uLnTx/>
              <a:uFillTx/>
              <a:latin typeface="Tahom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3000" b="1" i="0" u="sng" strike="noStrike" kern="0" cap="none" spc="0" normalizeH="0" baseline="0" noProof="0" dirty="0">
              <a:ln>
                <a:noFill/>
              </a:ln>
              <a:solidFill>
                <a:schemeClr val="bg1"/>
              </a:solidFill>
              <a:effectLst/>
              <a:uLnTx/>
              <a:uFillTx/>
              <a:latin typeface="Tahoma"/>
            </a:endParaRPr>
          </a:p>
        </p:txBody>
      </p:sp>
    </p:spTree>
    <p:extLst>
      <p:ext uri="{BB962C8B-B14F-4D97-AF65-F5344CB8AC3E}">
        <p14:creationId xmlns:p14="http://schemas.microsoft.com/office/powerpoint/2010/main" val="2476383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1"/>
          </p:nvPr>
        </p:nvSpPr>
        <p:spPr>
          <a:xfrm>
            <a:off x="5665487" y="1524000"/>
            <a:ext cx="5668479" cy="383741"/>
          </a:xfrm>
        </p:spPr>
        <p:txBody>
          <a:bodyPr/>
          <a:lstStyle/>
          <a:p>
            <a:r>
              <a:rPr lang="fr-FR" dirty="0"/>
              <a:t>Maëva </a:t>
            </a:r>
            <a:r>
              <a:rPr lang="fr-FR" dirty="0" smtClean="0"/>
              <a:t>Ballon et Louise Bourgoin</a:t>
            </a:r>
            <a:endParaRPr lang="fr-FR" dirty="0"/>
          </a:p>
        </p:txBody>
      </p:sp>
      <p:sp>
        <p:nvSpPr>
          <p:cNvPr id="9" name="Espace réservé du texte 8"/>
          <p:cNvSpPr>
            <a:spLocks noGrp="1"/>
          </p:cNvSpPr>
          <p:nvPr>
            <p:ph type="body" sz="quarter" idx="12"/>
          </p:nvPr>
        </p:nvSpPr>
        <p:spPr>
          <a:xfrm>
            <a:off x="5665487" y="1905000"/>
            <a:ext cx="5668479" cy="383741"/>
          </a:xfrm>
        </p:spPr>
        <p:txBody>
          <a:bodyPr/>
          <a:lstStyle/>
          <a:p>
            <a:r>
              <a:rPr lang="fr-FR" dirty="0" smtClean="0"/>
              <a:t>Cheffe </a:t>
            </a:r>
            <a:r>
              <a:rPr lang="fr-FR" dirty="0"/>
              <a:t>de </a:t>
            </a:r>
            <a:r>
              <a:rPr lang="fr-FR" dirty="0" smtClean="0"/>
              <a:t>projets et chargée de projets </a:t>
            </a:r>
            <a:r>
              <a:rPr lang="fr-FR" dirty="0"/>
              <a:t>- Mission </a:t>
            </a:r>
            <a:r>
              <a:rPr lang="fr-FR" dirty="0" smtClean="0"/>
              <a:t>égalité</a:t>
            </a:r>
            <a:endParaRPr lang="fr-FR" dirty="0"/>
          </a:p>
        </p:txBody>
      </p:sp>
      <p:sp>
        <p:nvSpPr>
          <p:cNvPr id="10" name="Espace réservé du texte 9"/>
          <p:cNvSpPr>
            <a:spLocks noGrp="1"/>
          </p:cNvSpPr>
          <p:nvPr>
            <p:ph type="body" sz="quarter" idx="13"/>
          </p:nvPr>
        </p:nvSpPr>
        <p:spPr>
          <a:xfrm>
            <a:off x="5665487" y="2511859"/>
            <a:ext cx="5154913" cy="383741"/>
          </a:xfrm>
        </p:spPr>
        <p:txBody>
          <a:bodyPr/>
          <a:lstStyle/>
          <a:p>
            <a:r>
              <a:rPr lang="fr-FR" dirty="0" smtClean="0">
                <a:hlinkClick r:id="rId2"/>
              </a:rPr>
              <a:t>maeva.ballon@univ-eiffel.fr</a:t>
            </a:r>
            <a:endParaRPr lang="fr-FR" dirty="0" smtClean="0"/>
          </a:p>
          <a:p>
            <a:r>
              <a:rPr lang="fr-FR" dirty="0" smtClean="0"/>
              <a:t>01.60.95.70.13</a:t>
            </a:r>
          </a:p>
          <a:p>
            <a:r>
              <a:rPr lang="fr-FR" dirty="0" smtClean="0">
                <a:hlinkClick r:id="rId3"/>
              </a:rPr>
              <a:t>louise.bourgoin@univ-eiffel.fr</a:t>
            </a:r>
            <a:endParaRPr lang="fr-FR" dirty="0" smtClean="0"/>
          </a:p>
          <a:p>
            <a:r>
              <a:rPr lang="fr-FR" dirty="0" smtClean="0"/>
              <a:t>01.60.95.72.17</a:t>
            </a:r>
          </a:p>
          <a:p>
            <a:endParaRPr lang="fr-FR" sz="1200" dirty="0" smtClean="0"/>
          </a:p>
          <a:p>
            <a:r>
              <a:rPr lang="fr-FR" dirty="0" smtClean="0">
                <a:hlinkClick r:id="rId4"/>
              </a:rPr>
              <a:t>mission.egalite@univ-eiffel.fr</a:t>
            </a:r>
          </a:p>
          <a:p>
            <a:endParaRPr lang="fr-FR" sz="500" dirty="0" smtClean="0">
              <a:hlinkClick r:id="rId4"/>
            </a:endParaRPr>
          </a:p>
          <a:p>
            <a:r>
              <a:rPr lang="fr-FR" dirty="0" smtClean="0">
                <a:hlinkClick r:id="rId4"/>
              </a:rPr>
              <a:t>https://mission-egalite.univ-gustave-eiffel.fr/</a:t>
            </a:r>
            <a:endParaRPr lang="fr-FR" dirty="0" smtClean="0"/>
          </a:p>
          <a:p>
            <a:r>
              <a:rPr lang="fr-FR" dirty="0" smtClean="0"/>
              <a:t> </a:t>
            </a:r>
          </a:p>
          <a:p>
            <a:endParaRPr lang="fr-FR" dirty="0"/>
          </a:p>
        </p:txBody>
      </p:sp>
    </p:spTree>
    <p:extLst>
      <p:ext uri="{BB962C8B-B14F-4D97-AF65-F5344CB8AC3E}">
        <p14:creationId xmlns:p14="http://schemas.microsoft.com/office/powerpoint/2010/main" val="3056222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sz="3600" dirty="0" smtClean="0"/>
              <a:t>La mission égalité de l’université</a:t>
            </a:r>
            <a:endParaRPr lang="fr-FR" sz="3600" dirty="0"/>
          </a:p>
        </p:txBody>
      </p:sp>
      <p:cxnSp>
        <p:nvCxnSpPr>
          <p:cNvPr id="5" name="Connecteur droit 4"/>
          <p:cNvCxnSpPr/>
          <p:nvPr/>
        </p:nvCxnSpPr>
        <p:spPr>
          <a:xfrm>
            <a:off x="779848" y="1166192"/>
            <a:ext cx="937260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9" name="Groupe 8"/>
          <p:cNvGrpSpPr/>
          <p:nvPr/>
        </p:nvGrpSpPr>
        <p:grpSpPr>
          <a:xfrm>
            <a:off x="457200" y="1752600"/>
            <a:ext cx="2971800" cy="4376496"/>
            <a:chOff x="457200" y="1948104"/>
            <a:chExt cx="2971800" cy="4376496"/>
          </a:xfrm>
        </p:grpSpPr>
        <p:sp>
          <p:nvSpPr>
            <p:cNvPr id="12" name="Forme libre 11"/>
            <p:cNvSpPr/>
            <p:nvPr/>
          </p:nvSpPr>
          <p:spPr>
            <a:xfrm>
              <a:off x="457200" y="1948104"/>
              <a:ext cx="2971800" cy="649321"/>
            </a:xfrm>
            <a:custGeom>
              <a:avLst/>
              <a:gdLst>
                <a:gd name="connsiteX0" fmla="*/ 0 w 2841484"/>
                <a:gd name="connsiteY0" fmla="*/ 0 h 460800"/>
                <a:gd name="connsiteX1" fmla="*/ 2841484 w 2841484"/>
                <a:gd name="connsiteY1" fmla="*/ 0 h 460800"/>
                <a:gd name="connsiteX2" fmla="*/ 2841484 w 2841484"/>
                <a:gd name="connsiteY2" fmla="*/ 460800 h 460800"/>
                <a:gd name="connsiteX3" fmla="*/ 0 w 2841484"/>
                <a:gd name="connsiteY3" fmla="*/ 460800 h 460800"/>
                <a:gd name="connsiteX4" fmla="*/ 0 w 2841484"/>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484" h="460800">
                  <a:moveTo>
                    <a:pt x="0" y="0"/>
                  </a:moveTo>
                  <a:lnTo>
                    <a:pt x="2841484" y="0"/>
                  </a:lnTo>
                  <a:lnTo>
                    <a:pt x="2841484" y="460800"/>
                  </a:lnTo>
                  <a:lnTo>
                    <a:pt x="0" y="46080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2400" b="1" kern="1200" dirty="0" smtClean="0"/>
                <a:t>Qui ?</a:t>
              </a:r>
              <a:endParaRPr lang="fr-FR" sz="2400" b="1" kern="1200" dirty="0"/>
            </a:p>
          </p:txBody>
        </p:sp>
        <p:sp>
          <p:nvSpPr>
            <p:cNvPr id="13" name="Forme libre 12"/>
            <p:cNvSpPr/>
            <p:nvPr/>
          </p:nvSpPr>
          <p:spPr>
            <a:xfrm>
              <a:off x="457201" y="2597427"/>
              <a:ext cx="2971799" cy="3727173"/>
            </a:xfrm>
            <a:custGeom>
              <a:avLst/>
              <a:gdLst>
                <a:gd name="connsiteX0" fmla="*/ 0 w 2841484"/>
                <a:gd name="connsiteY0" fmla="*/ 0 h 4831200"/>
                <a:gd name="connsiteX1" fmla="*/ 2841484 w 2841484"/>
                <a:gd name="connsiteY1" fmla="*/ 0 h 4831200"/>
                <a:gd name="connsiteX2" fmla="*/ 2841484 w 2841484"/>
                <a:gd name="connsiteY2" fmla="*/ 4831200 h 4831200"/>
                <a:gd name="connsiteX3" fmla="*/ 0 w 2841484"/>
                <a:gd name="connsiteY3" fmla="*/ 4831200 h 4831200"/>
                <a:gd name="connsiteX4" fmla="*/ 0 w 2841484"/>
                <a:gd name="connsiteY4" fmla="*/ 0 h 48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484" h="4831200">
                  <a:moveTo>
                    <a:pt x="0" y="0"/>
                  </a:moveTo>
                  <a:lnTo>
                    <a:pt x="2841484" y="0"/>
                  </a:lnTo>
                  <a:lnTo>
                    <a:pt x="2841484" y="4831200"/>
                  </a:lnTo>
                  <a:lnTo>
                    <a:pt x="0" y="4831200"/>
                  </a:lnTo>
                  <a:lnTo>
                    <a:pt x="0" y="0"/>
                  </a:lnTo>
                  <a:close/>
                </a:path>
              </a:pathLst>
            </a:custGeom>
            <a:solidFill>
              <a:schemeClr val="bg1">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2200" kern="1200" dirty="0" smtClean="0"/>
                <a:t>Une </a:t>
              </a:r>
              <a:r>
                <a:rPr lang="fr-FR" sz="2200" b="1" kern="1200" dirty="0" smtClean="0"/>
                <a:t>Vice-présidente</a:t>
              </a:r>
              <a:r>
                <a:rPr lang="fr-FR" sz="2200" kern="1200" dirty="0" smtClean="0"/>
                <a:t> </a:t>
              </a:r>
              <a:r>
                <a:rPr lang="fr-FR" sz="2200" b="1" kern="1200" dirty="0" smtClean="0"/>
                <a:t>égalité</a:t>
              </a:r>
            </a:p>
            <a:p>
              <a:pPr marL="171450" lvl="1" indent="-171450" algn="l" defTabSz="711200">
                <a:lnSpc>
                  <a:spcPct val="90000"/>
                </a:lnSpc>
                <a:spcBef>
                  <a:spcPct val="0"/>
                </a:spcBef>
                <a:spcAft>
                  <a:spcPct val="15000"/>
                </a:spcAft>
                <a:buChar char="••"/>
              </a:pPr>
              <a:endParaRPr lang="fr-FR" sz="1000" kern="1200" dirty="0" smtClean="0"/>
            </a:p>
            <a:p>
              <a:pPr marL="171450" lvl="1" indent="-171450" algn="l" defTabSz="711200">
                <a:lnSpc>
                  <a:spcPct val="90000"/>
                </a:lnSpc>
                <a:spcBef>
                  <a:spcPct val="0"/>
                </a:spcBef>
                <a:spcAft>
                  <a:spcPct val="15000"/>
                </a:spcAft>
                <a:buChar char="••"/>
              </a:pPr>
              <a:r>
                <a:rPr lang="fr-FR" sz="2200" kern="1200" dirty="0" smtClean="0"/>
                <a:t>Un organe de l’université dédié à la mise en œuvre des politiques publiques d’égalité</a:t>
              </a:r>
            </a:p>
            <a:p>
              <a:pPr marL="0" lvl="1" algn="l" defTabSz="711200">
                <a:lnSpc>
                  <a:spcPct val="90000"/>
                </a:lnSpc>
                <a:spcBef>
                  <a:spcPct val="0"/>
                </a:spcBef>
                <a:spcAft>
                  <a:spcPct val="15000"/>
                </a:spcAft>
              </a:pPr>
              <a:endParaRPr lang="fr-FR" sz="1000" kern="1200" dirty="0"/>
            </a:p>
            <a:p>
              <a:pPr marL="171450" lvl="1" indent="-171450" algn="l" defTabSz="711200">
                <a:lnSpc>
                  <a:spcPct val="90000"/>
                </a:lnSpc>
                <a:spcBef>
                  <a:spcPct val="0"/>
                </a:spcBef>
                <a:spcAft>
                  <a:spcPct val="15000"/>
                </a:spcAft>
                <a:buChar char="••"/>
              </a:pPr>
              <a:r>
                <a:rPr lang="fr-FR" sz="2200" kern="1200" dirty="0" smtClean="0"/>
                <a:t>Un</a:t>
              </a:r>
              <a:r>
                <a:rPr lang="fr-FR" sz="2200" b="1" kern="1200" dirty="0" smtClean="0"/>
                <a:t> réseau de sentinelles égalité </a:t>
              </a:r>
              <a:r>
                <a:rPr lang="fr-FR" sz="2200" kern="1200" dirty="0" smtClean="0"/>
                <a:t>(69 en </a:t>
              </a:r>
              <a:r>
                <a:rPr lang="fr-FR" sz="2200" dirty="0" smtClean="0"/>
                <a:t>juillet</a:t>
              </a:r>
              <a:r>
                <a:rPr lang="fr-FR" sz="2200" kern="1200" dirty="0" smtClean="0"/>
                <a:t> 2022)</a:t>
              </a:r>
              <a:endParaRPr lang="fr-FR" sz="2200" kern="1200" dirty="0"/>
            </a:p>
          </p:txBody>
        </p:sp>
      </p:grpSp>
      <p:grpSp>
        <p:nvGrpSpPr>
          <p:cNvPr id="19" name="Groupe 18"/>
          <p:cNvGrpSpPr/>
          <p:nvPr/>
        </p:nvGrpSpPr>
        <p:grpSpPr>
          <a:xfrm>
            <a:off x="3657600" y="2438400"/>
            <a:ext cx="7543800" cy="3276599"/>
            <a:chOff x="385482" y="1400920"/>
            <a:chExt cx="3424519" cy="2331772"/>
          </a:xfrm>
        </p:grpSpPr>
        <p:sp>
          <p:nvSpPr>
            <p:cNvPr id="20" name="Forme libre 19"/>
            <p:cNvSpPr/>
            <p:nvPr/>
          </p:nvSpPr>
          <p:spPr>
            <a:xfrm>
              <a:off x="385482" y="1400920"/>
              <a:ext cx="3424519" cy="426193"/>
            </a:xfrm>
            <a:custGeom>
              <a:avLst/>
              <a:gdLst>
                <a:gd name="connsiteX0" fmla="*/ 0 w 2841484"/>
                <a:gd name="connsiteY0" fmla="*/ 0 h 460800"/>
                <a:gd name="connsiteX1" fmla="*/ 2841484 w 2841484"/>
                <a:gd name="connsiteY1" fmla="*/ 0 h 460800"/>
                <a:gd name="connsiteX2" fmla="*/ 2841484 w 2841484"/>
                <a:gd name="connsiteY2" fmla="*/ 460800 h 460800"/>
                <a:gd name="connsiteX3" fmla="*/ 0 w 2841484"/>
                <a:gd name="connsiteY3" fmla="*/ 460800 h 460800"/>
                <a:gd name="connsiteX4" fmla="*/ 0 w 2841484"/>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484" h="460800">
                  <a:moveTo>
                    <a:pt x="0" y="0"/>
                  </a:moveTo>
                  <a:lnTo>
                    <a:pt x="2841484" y="0"/>
                  </a:lnTo>
                  <a:lnTo>
                    <a:pt x="2841484" y="460800"/>
                  </a:lnTo>
                  <a:lnTo>
                    <a:pt x="0" y="46080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2400" b="1" kern="1200" dirty="0" smtClean="0"/>
                <a:t>Comment nous contacter ?</a:t>
              </a:r>
              <a:endParaRPr lang="fr-FR" sz="2400" b="1" kern="1200" dirty="0"/>
            </a:p>
          </p:txBody>
        </p:sp>
        <p:sp>
          <p:nvSpPr>
            <p:cNvPr id="21" name="Forme libre 20"/>
            <p:cNvSpPr/>
            <p:nvPr/>
          </p:nvSpPr>
          <p:spPr>
            <a:xfrm>
              <a:off x="385483" y="1827114"/>
              <a:ext cx="3424518" cy="1905578"/>
            </a:xfrm>
            <a:custGeom>
              <a:avLst/>
              <a:gdLst>
                <a:gd name="connsiteX0" fmla="*/ 0 w 2841484"/>
                <a:gd name="connsiteY0" fmla="*/ 0 h 4831200"/>
                <a:gd name="connsiteX1" fmla="*/ 2841484 w 2841484"/>
                <a:gd name="connsiteY1" fmla="*/ 0 h 4831200"/>
                <a:gd name="connsiteX2" fmla="*/ 2841484 w 2841484"/>
                <a:gd name="connsiteY2" fmla="*/ 4831200 h 4831200"/>
                <a:gd name="connsiteX3" fmla="*/ 0 w 2841484"/>
                <a:gd name="connsiteY3" fmla="*/ 4831200 h 4831200"/>
                <a:gd name="connsiteX4" fmla="*/ 0 w 2841484"/>
                <a:gd name="connsiteY4" fmla="*/ 0 h 48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484" h="4831200">
                  <a:moveTo>
                    <a:pt x="0" y="0"/>
                  </a:moveTo>
                  <a:lnTo>
                    <a:pt x="2841484" y="0"/>
                  </a:lnTo>
                  <a:lnTo>
                    <a:pt x="2841484" y="4831200"/>
                  </a:lnTo>
                  <a:lnTo>
                    <a:pt x="0" y="4831200"/>
                  </a:lnTo>
                  <a:lnTo>
                    <a:pt x="0" y="0"/>
                  </a:lnTo>
                  <a:close/>
                </a:path>
              </a:pathLst>
            </a:custGeom>
            <a:solidFill>
              <a:schemeClr val="bg1">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342900" lvl="1" indent="-342900" algn="l" defTabSz="711200">
                <a:lnSpc>
                  <a:spcPct val="90000"/>
                </a:lnSpc>
                <a:spcBef>
                  <a:spcPct val="0"/>
                </a:spcBef>
                <a:spcAft>
                  <a:spcPct val="15000"/>
                </a:spcAft>
                <a:buFont typeface="Wingdings" panose="05000000000000000000" pitchFamily="2" charset="2"/>
                <a:buChar char="ü"/>
              </a:pPr>
              <a:r>
                <a:rPr lang="fr-FR" sz="2200" dirty="0" smtClean="0">
                  <a:latin typeface="+mj-lt"/>
                  <a:sym typeface="Wingdings" panose="05000000000000000000" pitchFamily="2" charset="2"/>
                </a:rPr>
                <a:t>Par téléphone : </a:t>
              </a:r>
              <a:r>
                <a:rPr lang="fr-FR" sz="2200" b="1" kern="1200" dirty="0" smtClean="0">
                  <a:latin typeface="+mj-lt"/>
                </a:rPr>
                <a:t>01.60.95.70.13</a:t>
              </a:r>
            </a:p>
            <a:p>
              <a:pPr marL="342900" lvl="1" indent="-342900" algn="l" defTabSz="711200">
                <a:lnSpc>
                  <a:spcPct val="90000"/>
                </a:lnSpc>
                <a:spcBef>
                  <a:spcPct val="0"/>
                </a:spcBef>
                <a:spcAft>
                  <a:spcPct val="15000"/>
                </a:spcAft>
                <a:buFont typeface="Wingdings" panose="05000000000000000000" pitchFamily="2" charset="2"/>
                <a:buChar char="ü"/>
              </a:pPr>
              <a:endParaRPr lang="fr-FR" sz="1000" kern="1200" dirty="0" smtClean="0">
                <a:latin typeface="+mj-lt"/>
              </a:endParaRPr>
            </a:p>
            <a:p>
              <a:pPr marL="342900" lvl="1" indent="-342900" algn="l" defTabSz="711200">
                <a:lnSpc>
                  <a:spcPct val="90000"/>
                </a:lnSpc>
                <a:spcBef>
                  <a:spcPct val="0"/>
                </a:spcBef>
                <a:spcAft>
                  <a:spcPct val="15000"/>
                </a:spcAft>
                <a:buFont typeface="Wingdings" panose="05000000000000000000" pitchFamily="2" charset="2"/>
                <a:buChar char="ü"/>
              </a:pPr>
              <a:r>
                <a:rPr lang="fr-FR" sz="2200" dirty="0" smtClean="0">
                  <a:latin typeface="+mj-lt"/>
                  <a:ea typeface="Microsoft Sans Serif" panose="020B0604020202020204" pitchFamily="34" charset="0"/>
                  <a:cs typeface="Microsoft Sans Serif" panose="020B0604020202020204" pitchFamily="34" charset="0"/>
                </a:rPr>
                <a:t>Par courriel :</a:t>
              </a:r>
              <a:r>
                <a:rPr lang="fr-FR" sz="2200" kern="1200" dirty="0" smtClean="0">
                  <a:latin typeface="+mj-lt"/>
                </a:rPr>
                <a:t> </a:t>
              </a:r>
              <a:r>
                <a:rPr lang="fr-FR" sz="2200" b="1" u="sng" kern="1200" dirty="0" smtClean="0">
                  <a:solidFill>
                    <a:srgbClr val="FF0000"/>
                  </a:solidFill>
                  <a:latin typeface="+mj-lt"/>
                </a:rPr>
                <a:t>mission.egalite@univ-eiffel.fr</a:t>
              </a:r>
            </a:p>
            <a:p>
              <a:pPr marL="342900" lvl="1" indent="-342900" algn="l" defTabSz="711200">
                <a:lnSpc>
                  <a:spcPct val="90000"/>
                </a:lnSpc>
                <a:spcBef>
                  <a:spcPct val="0"/>
                </a:spcBef>
                <a:spcAft>
                  <a:spcPct val="15000"/>
                </a:spcAft>
                <a:buFont typeface="Wingdings" panose="05000000000000000000" pitchFamily="2" charset="2"/>
                <a:buChar char="ü"/>
              </a:pPr>
              <a:endParaRPr lang="fr-FR" sz="1000" b="1" dirty="0" smtClean="0">
                <a:latin typeface="+mj-lt"/>
                <a:sym typeface="Wingdings 2" panose="05020102010507070707" pitchFamily="18" charset="2"/>
              </a:endParaRPr>
            </a:p>
            <a:p>
              <a:pPr marL="342900" lvl="1" indent="-342900" algn="l" defTabSz="711200">
                <a:lnSpc>
                  <a:spcPct val="90000"/>
                </a:lnSpc>
                <a:spcBef>
                  <a:spcPct val="0"/>
                </a:spcBef>
                <a:spcAft>
                  <a:spcPct val="15000"/>
                </a:spcAft>
                <a:buFont typeface="Wingdings" panose="05000000000000000000" pitchFamily="2" charset="2"/>
                <a:buChar char="ü"/>
              </a:pPr>
              <a:r>
                <a:rPr lang="fr-FR" sz="2200" dirty="0" smtClean="0">
                  <a:latin typeface="+mj-lt"/>
                  <a:sym typeface="Wingdings 2" panose="05020102010507070707" pitchFamily="18" charset="2"/>
                </a:rPr>
                <a:t>Sur place : </a:t>
              </a:r>
              <a:r>
                <a:rPr lang="fr-FR" sz="2200" b="1" kern="1200" dirty="0" smtClean="0">
                  <a:latin typeface="+mj-lt"/>
                </a:rPr>
                <a:t>Cité Descartes, b</a:t>
              </a:r>
              <a:r>
                <a:rPr lang="fr-FR" sz="2200" b="1" dirty="0" smtClean="0">
                  <a:latin typeface="+mj-lt"/>
                </a:rPr>
                <a:t>âtiment Bois de l’Étang, aile A, 2è étage, bureau A209</a:t>
              </a:r>
            </a:p>
            <a:p>
              <a:pPr marL="342900" lvl="1" indent="-342900" algn="l" defTabSz="711200">
                <a:lnSpc>
                  <a:spcPct val="90000"/>
                </a:lnSpc>
                <a:spcBef>
                  <a:spcPct val="0"/>
                </a:spcBef>
                <a:spcAft>
                  <a:spcPct val="15000"/>
                </a:spcAft>
                <a:buFont typeface="Wingdings" panose="05000000000000000000" pitchFamily="2" charset="2"/>
                <a:buChar char="ü"/>
              </a:pPr>
              <a:endParaRPr lang="fr-FR" sz="1000" b="1" dirty="0" smtClean="0">
                <a:latin typeface="+mj-lt"/>
              </a:endParaRPr>
            </a:p>
            <a:p>
              <a:pPr marL="342900" lvl="1" indent="-342900" defTabSz="711200">
                <a:lnSpc>
                  <a:spcPct val="90000"/>
                </a:lnSpc>
                <a:spcBef>
                  <a:spcPct val="0"/>
                </a:spcBef>
                <a:spcAft>
                  <a:spcPct val="15000"/>
                </a:spcAft>
                <a:buFont typeface="Wingdings" panose="05000000000000000000" pitchFamily="2" charset="2"/>
                <a:buChar char="ü"/>
              </a:pPr>
              <a:r>
                <a:rPr lang="fr-FR" sz="2200" dirty="0" smtClean="0">
                  <a:latin typeface="+mj-lt"/>
                </a:rPr>
                <a:t>Site internet :</a:t>
              </a:r>
              <a:r>
                <a:rPr lang="fr-FR" sz="2200" dirty="0" smtClean="0">
                  <a:solidFill>
                    <a:schemeClr val="tx1"/>
                  </a:solidFill>
                  <a:latin typeface="+mj-lt"/>
                </a:rPr>
                <a:t> </a:t>
              </a:r>
              <a:r>
                <a:rPr lang="en-US" sz="2200" b="1" u="sng" kern="0" dirty="0" smtClean="0">
                  <a:solidFill>
                    <a:schemeClr val="tx1"/>
                  </a:solidFill>
                  <a:latin typeface="+mj-lt"/>
                </a:rPr>
                <a:t>www.mission-egalite.univ-gustave-eiffel.fr</a:t>
              </a:r>
              <a:endParaRPr lang="en-US" sz="2200" b="1" u="sng" kern="0" dirty="0">
                <a:solidFill>
                  <a:schemeClr val="tx1"/>
                </a:solidFill>
                <a:latin typeface="+mj-lt"/>
              </a:endParaRPr>
            </a:p>
            <a:p>
              <a:pPr marL="171450" lvl="1" indent="-171450" defTabSz="711200">
                <a:lnSpc>
                  <a:spcPct val="90000"/>
                </a:lnSpc>
                <a:spcBef>
                  <a:spcPct val="0"/>
                </a:spcBef>
                <a:spcAft>
                  <a:spcPct val="15000"/>
                </a:spcAft>
                <a:buFontTx/>
                <a:buChar char="••"/>
              </a:pPr>
              <a:endParaRPr lang="en-US" sz="2400" b="1" kern="0" dirty="0">
                <a:solidFill>
                  <a:schemeClr val="bg1"/>
                </a:solidFill>
              </a:endParaRPr>
            </a:p>
          </p:txBody>
        </p:sp>
      </p:grpSp>
    </p:spTree>
    <p:extLst>
      <p:ext uri="{BB962C8B-B14F-4D97-AF65-F5344CB8AC3E}">
        <p14:creationId xmlns:p14="http://schemas.microsoft.com/office/powerpoint/2010/main" val="2348150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9848" y="4343400"/>
            <a:ext cx="11412152" cy="2362200"/>
          </a:xfrm>
          <a:prstGeom prst="rect">
            <a:avLst/>
          </a:prstGeom>
          <a:solidFill>
            <a:schemeClr val="accent6"/>
          </a:solidFill>
        </p:spPr>
        <p:txBody>
          <a:bodyPr wrap="square" lIns="0" tIns="0" rIns="0" bIns="0" rtlCol="0" anchor="ctr"/>
          <a:lstStyle/>
          <a:p>
            <a:pPr algn="ctr"/>
            <a:endParaRPr lang="fr-FR"/>
          </a:p>
        </p:txBody>
      </p:sp>
      <p:sp>
        <p:nvSpPr>
          <p:cNvPr id="8" name="Titre 7"/>
          <p:cNvSpPr>
            <a:spLocks noGrp="1"/>
          </p:cNvSpPr>
          <p:nvPr>
            <p:ph type="title"/>
          </p:nvPr>
        </p:nvSpPr>
        <p:spPr>
          <a:xfrm>
            <a:off x="779848" y="384280"/>
            <a:ext cx="10421552" cy="781912"/>
          </a:xfrm>
        </p:spPr>
        <p:txBody>
          <a:bodyPr/>
          <a:lstStyle/>
          <a:p>
            <a:r>
              <a:rPr lang="fr-FR" sz="3600" dirty="0" smtClean="0"/>
              <a:t>Pourquoi une mission égalité ?</a:t>
            </a:r>
            <a:endParaRPr lang="fr-FR" sz="3600" dirty="0"/>
          </a:p>
        </p:txBody>
      </p:sp>
      <p:sp>
        <p:nvSpPr>
          <p:cNvPr id="2" name="Rectangle 1"/>
          <p:cNvSpPr/>
          <p:nvPr/>
        </p:nvSpPr>
        <p:spPr>
          <a:xfrm>
            <a:off x="0" y="1371600"/>
            <a:ext cx="10951488" cy="2819400"/>
          </a:xfrm>
          <a:prstGeom prst="rect">
            <a:avLst/>
          </a:prstGeom>
          <a:solidFill>
            <a:schemeClr val="accent6">
              <a:lumMod val="20000"/>
              <a:lumOff val="80000"/>
            </a:schemeClr>
          </a:solidFill>
        </p:spPr>
        <p:txBody>
          <a:bodyPr wrap="square" lIns="0" tIns="0" rIns="0" bIns="0" rtlCol="0" anchor="ctr"/>
          <a:lstStyle/>
          <a:p>
            <a:pPr algn="ctr"/>
            <a:endParaRPr lang="fr-FR"/>
          </a:p>
        </p:txBody>
      </p:sp>
      <p:sp>
        <p:nvSpPr>
          <p:cNvPr id="11" name="Espace réservé du texte 1"/>
          <p:cNvSpPr>
            <a:spLocks noGrp="1"/>
          </p:cNvSpPr>
          <p:nvPr>
            <p:ph type="body" sz="quarter" idx="10"/>
          </p:nvPr>
        </p:nvSpPr>
        <p:spPr>
          <a:xfrm>
            <a:off x="779848" y="1447800"/>
            <a:ext cx="10171640" cy="1295400"/>
          </a:xfrm>
        </p:spPr>
        <p:txBody>
          <a:bodyPr/>
          <a:lstStyle/>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2400" dirty="0" smtClean="0">
                <a:solidFill>
                  <a:schemeClr val="tx1"/>
                </a:solidFill>
              </a:rPr>
              <a:t>67 </a:t>
            </a:r>
            <a:r>
              <a:rPr lang="fr-FR" sz="2400" dirty="0">
                <a:solidFill>
                  <a:schemeClr val="tx1"/>
                </a:solidFill>
              </a:rPr>
              <a:t>% des femmes </a:t>
            </a:r>
            <a:r>
              <a:rPr lang="fr-FR" sz="2400" b="0" dirty="0">
                <a:solidFill>
                  <a:schemeClr val="tx1"/>
                </a:solidFill>
              </a:rPr>
              <a:t>en licence de </a:t>
            </a:r>
            <a:r>
              <a:rPr lang="fr-FR" sz="2400" b="0" dirty="0" smtClean="0">
                <a:solidFill>
                  <a:schemeClr val="tx1"/>
                </a:solidFill>
              </a:rPr>
              <a:t>lettres et arts </a:t>
            </a:r>
            <a:r>
              <a:rPr lang="fr-FR" sz="2400" b="0" dirty="0">
                <a:solidFill>
                  <a:schemeClr val="tx1"/>
                </a:solidFill>
              </a:rPr>
              <a:t>obtiennent leur diplôme en 3 ans contre </a:t>
            </a:r>
            <a:r>
              <a:rPr lang="fr-FR" sz="2400" dirty="0" smtClean="0">
                <a:solidFill>
                  <a:schemeClr val="tx1"/>
                </a:solidFill>
              </a:rPr>
              <a:t>49 </a:t>
            </a:r>
            <a:r>
              <a:rPr lang="fr-FR" sz="2400" dirty="0">
                <a:solidFill>
                  <a:schemeClr val="tx1"/>
                </a:solidFill>
              </a:rPr>
              <a:t>% des hommes</a:t>
            </a:r>
            <a:r>
              <a:rPr lang="fr-FR" sz="2400" b="0" dirty="0">
                <a:solidFill>
                  <a:schemeClr val="tx1"/>
                </a:solidFill>
              </a:rPr>
              <a:t>.</a:t>
            </a:r>
            <a:r>
              <a:rPr lang="fr-FR" sz="2400" dirty="0">
                <a:solidFill>
                  <a:schemeClr val="tx1"/>
                </a:solidFill>
              </a:rPr>
              <a:t> </a:t>
            </a:r>
            <a:r>
              <a:rPr lang="fr-FR" sz="1400" b="0" i="1" dirty="0">
                <a:solidFill>
                  <a:schemeClr val="tx1"/>
                </a:solidFill>
              </a:rPr>
              <a:t>(Source : Université Gustave Eiffel - OFIPE, 2022)</a:t>
            </a:r>
            <a:endParaRPr lang="fr-FR" sz="1000" dirty="0">
              <a:solidFill>
                <a:schemeClr val="tx1"/>
              </a:solidFill>
            </a:endParaRPr>
          </a:p>
          <a:p>
            <a:pPr marR="0" lvl="0" algn="l" defTabSz="914400" eaLnBrk="1" fontAlgn="auto" latinLnBrk="0" hangingPunct="1">
              <a:lnSpc>
                <a:spcPct val="100000"/>
              </a:lnSpc>
              <a:spcBef>
                <a:spcPts val="0"/>
              </a:spcBef>
              <a:spcAft>
                <a:spcPts val="0"/>
              </a:spcAft>
              <a:buClrTx/>
              <a:buSzTx/>
              <a:tabLst/>
              <a:defRPr/>
            </a:pPr>
            <a:endParaRPr lang="fr-FR" sz="1000" dirty="0" smtClean="0">
              <a:solidFill>
                <a:schemeClr val="tx1"/>
              </a:solidFill>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2400" b="0" dirty="0">
                <a:solidFill>
                  <a:schemeClr val="tx1"/>
                </a:solidFill>
              </a:rPr>
              <a:t>En moyenne, </a:t>
            </a:r>
            <a:r>
              <a:rPr lang="fr-FR" sz="2400" b="0" dirty="0" smtClean="0">
                <a:solidFill>
                  <a:schemeClr val="tx1"/>
                </a:solidFill>
              </a:rPr>
              <a:t>30 mois après </a:t>
            </a:r>
            <a:r>
              <a:rPr lang="fr-FR" sz="2400" b="0" dirty="0">
                <a:solidFill>
                  <a:schemeClr val="tx1"/>
                </a:solidFill>
              </a:rPr>
              <a:t>l’obtention </a:t>
            </a:r>
            <a:r>
              <a:rPr lang="fr-FR" sz="2400" b="0" dirty="0" smtClean="0">
                <a:solidFill>
                  <a:schemeClr val="tx1"/>
                </a:solidFill>
              </a:rPr>
              <a:t>d’un master en arts, lettres, langues et SHS, </a:t>
            </a:r>
            <a:r>
              <a:rPr lang="fr-FR" sz="2400" b="0" dirty="0">
                <a:solidFill>
                  <a:schemeClr val="tx1"/>
                </a:solidFill>
              </a:rPr>
              <a:t>le </a:t>
            </a:r>
            <a:r>
              <a:rPr lang="fr-FR" sz="2400" dirty="0">
                <a:solidFill>
                  <a:schemeClr val="tx1"/>
                </a:solidFill>
              </a:rPr>
              <a:t>salaire</a:t>
            </a:r>
            <a:r>
              <a:rPr lang="fr-FR" sz="2400" b="0" dirty="0">
                <a:solidFill>
                  <a:schemeClr val="tx1"/>
                </a:solidFill>
              </a:rPr>
              <a:t> net mensuel des </a:t>
            </a:r>
            <a:r>
              <a:rPr lang="fr-FR" sz="2400" dirty="0">
                <a:solidFill>
                  <a:schemeClr val="tx1"/>
                </a:solidFill>
              </a:rPr>
              <a:t>femmes</a:t>
            </a:r>
            <a:r>
              <a:rPr lang="fr-FR" sz="2400" b="0" dirty="0">
                <a:solidFill>
                  <a:schemeClr val="tx1"/>
                </a:solidFill>
              </a:rPr>
              <a:t> </a:t>
            </a:r>
            <a:r>
              <a:rPr lang="fr-FR" sz="2400" b="0" dirty="0" smtClean="0">
                <a:solidFill>
                  <a:schemeClr val="tx1"/>
                </a:solidFill>
              </a:rPr>
              <a:t>est </a:t>
            </a:r>
            <a:r>
              <a:rPr lang="fr-FR" sz="2400" b="0" dirty="0">
                <a:solidFill>
                  <a:schemeClr val="tx1"/>
                </a:solidFill>
              </a:rPr>
              <a:t>de </a:t>
            </a:r>
            <a:r>
              <a:rPr lang="fr-FR" sz="2400" dirty="0" smtClean="0">
                <a:solidFill>
                  <a:schemeClr val="tx1"/>
                </a:solidFill>
              </a:rPr>
              <a:t>2 152 € </a:t>
            </a:r>
            <a:r>
              <a:rPr lang="fr-FR" sz="2400" b="0" dirty="0">
                <a:solidFill>
                  <a:schemeClr val="tx1"/>
                </a:solidFill>
              </a:rPr>
              <a:t>contre </a:t>
            </a:r>
            <a:r>
              <a:rPr lang="fr-FR" sz="2400" dirty="0">
                <a:solidFill>
                  <a:schemeClr val="tx1"/>
                </a:solidFill>
              </a:rPr>
              <a:t>2 </a:t>
            </a:r>
            <a:r>
              <a:rPr lang="fr-FR" sz="2400" dirty="0" smtClean="0">
                <a:solidFill>
                  <a:schemeClr val="tx1"/>
                </a:solidFill>
              </a:rPr>
              <a:t>353 </a:t>
            </a:r>
            <a:r>
              <a:rPr lang="fr-FR" sz="2400" dirty="0">
                <a:solidFill>
                  <a:schemeClr val="tx1"/>
                </a:solidFill>
              </a:rPr>
              <a:t>€ </a:t>
            </a:r>
            <a:r>
              <a:rPr lang="fr-FR" sz="2400" b="0" dirty="0">
                <a:solidFill>
                  <a:schemeClr val="tx1"/>
                </a:solidFill>
              </a:rPr>
              <a:t>pour les </a:t>
            </a:r>
            <a:r>
              <a:rPr lang="fr-FR" sz="2400" dirty="0">
                <a:solidFill>
                  <a:schemeClr val="tx1"/>
                </a:solidFill>
              </a:rPr>
              <a:t>hommes</a:t>
            </a:r>
            <a:r>
              <a:rPr lang="fr-FR" sz="2400" b="0" dirty="0">
                <a:solidFill>
                  <a:schemeClr val="tx1"/>
                </a:solidFill>
              </a:rPr>
              <a:t>. Soit </a:t>
            </a:r>
            <a:r>
              <a:rPr lang="fr-FR" sz="2400" dirty="0" smtClean="0">
                <a:solidFill>
                  <a:schemeClr val="tx1"/>
                </a:solidFill>
              </a:rPr>
              <a:t>201 </a:t>
            </a:r>
            <a:r>
              <a:rPr lang="fr-FR" sz="2400" dirty="0">
                <a:solidFill>
                  <a:schemeClr val="tx1"/>
                </a:solidFill>
              </a:rPr>
              <a:t>€ en moins pour les femmes</a:t>
            </a:r>
            <a:r>
              <a:rPr lang="fr-FR" sz="2400" b="0" dirty="0">
                <a:solidFill>
                  <a:schemeClr val="tx1"/>
                </a:solidFill>
              </a:rPr>
              <a:t>. </a:t>
            </a:r>
            <a:r>
              <a:rPr lang="fr-FR" sz="1400" b="0" i="1" dirty="0">
                <a:solidFill>
                  <a:schemeClr val="tx1"/>
                </a:solidFill>
              </a:rPr>
              <a:t>(Source : Université Gustave Eiffel - OFIPE, 2022)</a:t>
            </a:r>
            <a:endParaRPr lang="fr-FR" sz="2400" dirty="0">
              <a:solidFill>
                <a:schemeClr val="tx1"/>
              </a:solidFill>
            </a:endParaRPr>
          </a:p>
          <a:p>
            <a:pPr marR="0" lvl="0" algn="l" defTabSz="914400" eaLnBrk="1" fontAlgn="auto" latinLnBrk="0" hangingPunct="1">
              <a:lnSpc>
                <a:spcPct val="100000"/>
              </a:lnSpc>
              <a:spcBef>
                <a:spcPts val="0"/>
              </a:spcBef>
              <a:spcAft>
                <a:spcPts val="0"/>
              </a:spcAft>
              <a:buClrTx/>
              <a:buSzTx/>
              <a:tabLst/>
              <a:defRPr/>
            </a:pPr>
            <a:endParaRPr lang="fr-FR" sz="2800" b="0" dirty="0" smtClean="0">
              <a:solidFill>
                <a:schemeClr val="tx1"/>
              </a:solidFill>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2400" b="0" dirty="0" smtClean="0">
                <a:solidFill>
                  <a:schemeClr val="bg1"/>
                </a:solidFill>
              </a:rPr>
              <a:t>En </a:t>
            </a:r>
            <a:r>
              <a:rPr lang="fr-FR" sz="2400" b="0" dirty="0">
                <a:solidFill>
                  <a:schemeClr val="bg1"/>
                </a:solidFill>
              </a:rPr>
              <a:t>France, </a:t>
            </a:r>
            <a:r>
              <a:rPr lang="fr-FR" sz="2400" dirty="0">
                <a:solidFill>
                  <a:schemeClr val="bg1"/>
                </a:solidFill>
              </a:rPr>
              <a:t>58 % </a:t>
            </a:r>
            <a:r>
              <a:rPr lang="fr-FR" sz="2400" b="0" dirty="0">
                <a:solidFill>
                  <a:schemeClr val="bg1"/>
                </a:solidFill>
              </a:rPr>
              <a:t>des </a:t>
            </a:r>
            <a:r>
              <a:rPr lang="fr-FR" sz="2400" b="0" dirty="0" err="1">
                <a:solidFill>
                  <a:schemeClr val="bg1"/>
                </a:solidFill>
              </a:rPr>
              <a:t>étudiant·es</a:t>
            </a:r>
            <a:r>
              <a:rPr lang="fr-FR" sz="2400" b="0" dirty="0">
                <a:solidFill>
                  <a:schemeClr val="bg1"/>
                </a:solidFill>
              </a:rPr>
              <a:t> déclarent avoir été victimes ou témoins de </a:t>
            </a:r>
            <a:r>
              <a:rPr lang="fr-FR" sz="2400" dirty="0">
                <a:solidFill>
                  <a:schemeClr val="bg1"/>
                </a:solidFill>
              </a:rPr>
              <a:t>violences sexistes ou </a:t>
            </a:r>
            <a:r>
              <a:rPr lang="fr-FR" sz="2400" dirty="0" smtClean="0">
                <a:solidFill>
                  <a:schemeClr val="bg1"/>
                </a:solidFill>
              </a:rPr>
              <a:t>sexuelles</a:t>
            </a:r>
            <a:r>
              <a:rPr lang="fr-FR" sz="2400" b="0" dirty="0" smtClean="0">
                <a:solidFill>
                  <a:schemeClr val="bg1"/>
                </a:solidFill>
              </a:rPr>
              <a:t>.</a:t>
            </a:r>
            <a:r>
              <a:rPr lang="fr-FR" sz="2400" dirty="0" smtClean="0">
                <a:solidFill>
                  <a:schemeClr val="bg1"/>
                </a:solidFill>
              </a:rPr>
              <a:t> </a:t>
            </a:r>
            <a:r>
              <a:rPr lang="fr-FR" sz="1400" b="0" i="1" dirty="0">
                <a:solidFill>
                  <a:schemeClr val="bg1"/>
                </a:solidFill>
              </a:rPr>
              <a:t>(Source : Observatoire </a:t>
            </a:r>
            <a:r>
              <a:rPr lang="fr-FR" sz="1400" b="0" i="1" dirty="0" smtClean="0">
                <a:solidFill>
                  <a:schemeClr val="bg1"/>
                </a:solidFill>
              </a:rPr>
              <a:t>étudiant </a:t>
            </a:r>
            <a:r>
              <a:rPr lang="fr-FR" sz="1400" b="0" i="1" dirty="0">
                <a:solidFill>
                  <a:schemeClr val="bg1"/>
                </a:solidFill>
              </a:rPr>
              <a:t>des </a:t>
            </a:r>
            <a:r>
              <a:rPr lang="fr-FR" sz="1400" b="0" i="1" dirty="0" smtClean="0">
                <a:solidFill>
                  <a:schemeClr val="bg1"/>
                </a:solidFill>
              </a:rPr>
              <a:t>violences </a:t>
            </a:r>
            <a:r>
              <a:rPr lang="fr-FR" sz="1400" b="0" i="1" dirty="0">
                <a:solidFill>
                  <a:schemeClr val="bg1"/>
                </a:solidFill>
              </a:rPr>
              <a:t>s</a:t>
            </a:r>
            <a:r>
              <a:rPr lang="fr-FR" sz="1400" b="0" i="1" dirty="0" smtClean="0">
                <a:solidFill>
                  <a:schemeClr val="bg1"/>
                </a:solidFill>
              </a:rPr>
              <a:t>exuelles </a:t>
            </a:r>
            <a:r>
              <a:rPr lang="fr-FR" sz="1400" b="0" i="1" dirty="0">
                <a:solidFill>
                  <a:schemeClr val="bg1"/>
                </a:solidFill>
              </a:rPr>
              <a:t>et </a:t>
            </a:r>
            <a:r>
              <a:rPr lang="fr-FR" sz="1400" b="0" i="1" dirty="0" smtClean="0">
                <a:solidFill>
                  <a:schemeClr val="bg1"/>
                </a:solidFill>
              </a:rPr>
              <a:t>sexistes </a:t>
            </a:r>
            <a:r>
              <a:rPr lang="fr-FR" sz="1400" b="0" i="1" dirty="0">
                <a:solidFill>
                  <a:schemeClr val="bg1"/>
                </a:solidFill>
              </a:rPr>
              <a:t>dans </a:t>
            </a:r>
            <a:r>
              <a:rPr lang="fr-FR" sz="1400" b="0" i="1" dirty="0" smtClean="0">
                <a:solidFill>
                  <a:schemeClr val="bg1"/>
                </a:solidFill>
              </a:rPr>
              <a:t>l‘enseignement </a:t>
            </a:r>
            <a:r>
              <a:rPr lang="fr-FR" sz="1400" b="0" i="1" dirty="0">
                <a:solidFill>
                  <a:schemeClr val="bg1"/>
                </a:solidFill>
              </a:rPr>
              <a:t>s</a:t>
            </a:r>
            <a:r>
              <a:rPr lang="fr-FR" sz="1400" b="0" i="1" dirty="0" smtClean="0">
                <a:solidFill>
                  <a:schemeClr val="bg1"/>
                </a:solidFill>
              </a:rPr>
              <a:t>upérieur</a:t>
            </a:r>
            <a:r>
              <a:rPr lang="fr-FR" sz="1400" b="0" i="1" dirty="0">
                <a:solidFill>
                  <a:schemeClr val="bg1"/>
                </a:solidFill>
              </a:rPr>
              <a:t>, </a:t>
            </a:r>
            <a:r>
              <a:rPr lang="fr-FR" sz="1400" b="0" i="1" dirty="0" smtClean="0">
                <a:solidFill>
                  <a:schemeClr val="bg1"/>
                </a:solidFill>
              </a:rPr>
              <a:t>2020)</a:t>
            </a:r>
            <a:endParaRPr lang="fr-FR" sz="1000" b="0" dirty="0" smtClean="0">
              <a:solidFill>
                <a:schemeClr val="bg1"/>
              </a:solidFill>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000" b="0" dirty="0">
              <a:solidFill>
                <a:schemeClr val="bg1"/>
              </a:solidFill>
            </a:endParaRPr>
          </a:p>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2400" b="0" dirty="0" smtClean="0">
                <a:solidFill>
                  <a:schemeClr val="bg1"/>
                </a:solidFill>
              </a:rPr>
              <a:t>En </a:t>
            </a:r>
            <a:r>
              <a:rPr lang="fr-FR" sz="2400" b="0" dirty="0">
                <a:solidFill>
                  <a:schemeClr val="bg1"/>
                </a:solidFill>
              </a:rPr>
              <a:t>France, </a:t>
            </a:r>
            <a:r>
              <a:rPr lang="fr-FR" sz="2400" dirty="0">
                <a:solidFill>
                  <a:schemeClr val="bg1"/>
                </a:solidFill>
              </a:rPr>
              <a:t>1 étudiante sur 10 </a:t>
            </a:r>
            <a:r>
              <a:rPr lang="fr-FR" sz="2400" b="0" dirty="0">
                <a:solidFill>
                  <a:schemeClr val="bg1"/>
                </a:solidFill>
              </a:rPr>
              <a:t>déclare avoir été victime d’</a:t>
            </a:r>
            <a:r>
              <a:rPr lang="fr-FR" sz="2400" dirty="0">
                <a:solidFill>
                  <a:schemeClr val="bg1"/>
                </a:solidFill>
              </a:rPr>
              <a:t>agression </a:t>
            </a:r>
            <a:r>
              <a:rPr lang="fr-FR" sz="2400" dirty="0" smtClean="0">
                <a:solidFill>
                  <a:schemeClr val="bg1"/>
                </a:solidFill>
              </a:rPr>
              <a:t>sexuelle</a:t>
            </a:r>
            <a:r>
              <a:rPr lang="fr-FR" sz="2400" b="0" dirty="0" smtClean="0">
                <a:solidFill>
                  <a:schemeClr val="bg1"/>
                </a:solidFill>
              </a:rPr>
              <a:t>.</a:t>
            </a:r>
            <a:r>
              <a:rPr lang="fr-FR" sz="2400" dirty="0" smtClean="0">
                <a:solidFill>
                  <a:schemeClr val="bg1"/>
                </a:solidFill>
              </a:rPr>
              <a:t> </a:t>
            </a:r>
            <a:r>
              <a:rPr lang="fr-FR" sz="1400" b="0" i="1" dirty="0">
                <a:solidFill>
                  <a:schemeClr val="bg1"/>
                </a:solidFill>
              </a:rPr>
              <a:t>(Source : Observatoire étudiant des violences sexuelles et sexistes dans l‘enseignement supérieur, 2020)</a:t>
            </a:r>
            <a:endParaRPr lang="fr-FR" sz="1400" dirty="0">
              <a:solidFill>
                <a:schemeClr val="bg1"/>
              </a:solidFill>
            </a:endParaRPr>
          </a:p>
          <a:p>
            <a:pPr marL="285750" indent="-285750" algn="l">
              <a:buFont typeface="Wingdings" panose="05000000000000000000" pitchFamily="2" charset="2"/>
              <a:buChar char="Ø"/>
            </a:pPr>
            <a:endParaRPr lang="fr-FR" sz="2400" b="0" dirty="0" smtClean="0">
              <a:solidFill>
                <a:schemeClr val="tx1"/>
              </a:solidFill>
            </a:endParaRPr>
          </a:p>
          <a:p>
            <a:pPr marL="285750" indent="-285750" algn="l">
              <a:buFont typeface="Wingdings" panose="05000000000000000000" pitchFamily="2" charset="2"/>
              <a:buChar char="Ø"/>
            </a:pPr>
            <a:endParaRPr lang="fr-FR" sz="2400" b="0" i="1" dirty="0">
              <a:solidFill>
                <a:schemeClr val="tx1"/>
              </a:solidFill>
            </a:endParaRPr>
          </a:p>
          <a:p>
            <a:pPr algn="l"/>
            <a:endParaRPr lang="fr-FR" sz="2400" b="0" u="sng" dirty="0">
              <a:solidFill>
                <a:schemeClr val="tx1"/>
              </a:solidFill>
            </a:endParaRPr>
          </a:p>
        </p:txBody>
      </p:sp>
      <p:cxnSp>
        <p:nvCxnSpPr>
          <p:cNvPr id="7" name="Connecteur droit 6"/>
          <p:cNvCxnSpPr/>
          <p:nvPr/>
        </p:nvCxnSpPr>
        <p:spPr>
          <a:xfrm>
            <a:off x="779848" y="1166192"/>
            <a:ext cx="9372600"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972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815639" y="384280"/>
            <a:ext cx="10421552" cy="781912"/>
          </a:xfrm>
        </p:spPr>
        <p:txBody>
          <a:bodyPr/>
          <a:lstStyle/>
          <a:p>
            <a:r>
              <a:rPr lang="fr-FR" sz="3600" dirty="0" smtClean="0"/>
              <a:t>Quels rôles ?</a:t>
            </a:r>
            <a:endParaRPr lang="fr-FR" sz="3600" dirty="0"/>
          </a:p>
        </p:txBody>
      </p:sp>
      <p:grpSp>
        <p:nvGrpSpPr>
          <p:cNvPr id="38" name="Groupe 37"/>
          <p:cNvGrpSpPr/>
          <p:nvPr/>
        </p:nvGrpSpPr>
        <p:grpSpPr>
          <a:xfrm>
            <a:off x="1066800" y="4264591"/>
            <a:ext cx="3846596" cy="2364809"/>
            <a:chOff x="8191386" y="4337324"/>
            <a:chExt cx="3846596" cy="2364809"/>
          </a:xfrm>
        </p:grpSpPr>
        <p:sp>
          <p:nvSpPr>
            <p:cNvPr id="31" name="Forme libre 30"/>
            <p:cNvSpPr/>
            <p:nvPr/>
          </p:nvSpPr>
          <p:spPr>
            <a:xfrm>
              <a:off x="8191386" y="4337324"/>
              <a:ext cx="2164773" cy="958615"/>
            </a:xfrm>
            <a:custGeom>
              <a:avLst/>
              <a:gdLst>
                <a:gd name="connsiteX0" fmla="*/ 0 w 2841484"/>
                <a:gd name="connsiteY0" fmla="*/ 0 h 4831200"/>
                <a:gd name="connsiteX1" fmla="*/ 2841484 w 2841484"/>
                <a:gd name="connsiteY1" fmla="*/ 0 h 4831200"/>
                <a:gd name="connsiteX2" fmla="*/ 2841484 w 2841484"/>
                <a:gd name="connsiteY2" fmla="*/ 4831200 h 4831200"/>
                <a:gd name="connsiteX3" fmla="*/ 0 w 2841484"/>
                <a:gd name="connsiteY3" fmla="*/ 4831200 h 4831200"/>
                <a:gd name="connsiteX4" fmla="*/ 0 w 2841484"/>
                <a:gd name="connsiteY4" fmla="*/ 0 h 48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484" h="4831200">
                  <a:moveTo>
                    <a:pt x="0" y="0"/>
                  </a:moveTo>
                  <a:lnTo>
                    <a:pt x="2841484" y="0"/>
                  </a:lnTo>
                  <a:lnTo>
                    <a:pt x="2841484" y="4831200"/>
                  </a:lnTo>
                  <a:lnTo>
                    <a:pt x="0" y="4831200"/>
                  </a:lnTo>
                  <a:lnTo>
                    <a:pt x="0" y="0"/>
                  </a:lnTo>
                  <a:close/>
                </a:path>
              </a:pathLst>
            </a:custGeom>
            <a:solidFill>
              <a:schemeClr val="bg1">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defTabSz="711200">
                <a:lnSpc>
                  <a:spcPct val="90000"/>
                </a:lnSpc>
                <a:spcBef>
                  <a:spcPct val="0"/>
                </a:spcBef>
                <a:spcAft>
                  <a:spcPct val="15000"/>
                </a:spcAft>
              </a:pPr>
              <a:r>
                <a:rPr lang="fr-FR" b="1" dirty="0" smtClean="0"/>
                <a:t>Promouvoir </a:t>
              </a:r>
              <a:r>
                <a:rPr lang="fr-FR" dirty="0" smtClean="0"/>
                <a:t>une </a:t>
              </a:r>
              <a:r>
                <a:rPr lang="fr-FR" b="1" dirty="0" smtClean="0"/>
                <a:t>communication non sexiste</a:t>
              </a:r>
              <a:endParaRPr lang="fr-FR" dirty="0"/>
            </a:p>
          </p:txBody>
        </p:sp>
        <p:pic>
          <p:nvPicPr>
            <p:cNvPr id="33" name="Imag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818" y="4337324"/>
              <a:ext cx="1673164" cy="2364809"/>
            </a:xfrm>
            <a:prstGeom prst="rect">
              <a:avLst/>
            </a:prstGeom>
          </p:spPr>
        </p:pic>
      </p:grpSp>
      <p:cxnSp>
        <p:nvCxnSpPr>
          <p:cNvPr id="41" name="Connecteur droit 40"/>
          <p:cNvCxnSpPr/>
          <p:nvPr/>
        </p:nvCxnSpPr>
        <p:spPr>
          <a:xfrm flipV="1">
            <a:off x="779848" y="1129678"/>
            <a:ext cx="8745152" cy="13322"/>
          </a:xfrm>
          <a:prstGeom prst="line">
            <a:avLst/>
          </a:prstGeom>
          <a:ln w="38100"/>
        </p:spPr>
        <p:style>
          <a:lnRef idx="1">
            <a:schemeClr val="dk1"/>
          </a:lnRef>
          <a:fillRef idx="0">
            <a:schemeClr val="dk1"/>
          </a:fillRef>
          <a:effectRef idx="0">
            <a:schemeClr val="dk1"/>
          </a:effectRef>
          <a:fontRef idx="minor">
            <a:schemeClr val="tx1"/>
          </a:fontRef>
        </p:style>
      </p:cxnSp>
      <p:grpSp>
        <p:nvGrpSpPr>
          <p:cNvPr id="2" name="Groupe 1"/>
          <p:cNvGrpSpPr/>
          <p:nvPr/>
        </p:nvGrpSpPr>
        <p:grpSpPr>
          <a:xfrm>
            <a:off x="3445716" y="1548944"/>
            <a:ext cx="7478249" cy="2390854"/>
            <a:chOff x="-567731" y="4183699"/>
            <a:chExt cx="7478249" cy="2390854"/>
          </a:xfrm>
        </p:grpSpPr>
        <p:grpSp>
          <p:nvGrpSpPr>
            <p:cNvPr id="42" name="Groupe 41"/>
            <p:cNvGrpSpPr/>
            <p:nvPr/>
          </p:nvGrpSpPr>
          <p:grpSpPr>
            <a:xfrm>
              <a:off x="1108327" y="4183699"/>
              <a:ext cx="5802191" cy="2389870"/>
              <a:chOff x="1828800" y="4292072"/>
              <a:chExt cx="5802191" cy="2389870"/>
            </a:xfrm>
          </p:grpSpPr>
          <p:sp>
            <p:nvSpPr>
              <p:cNvPr id="28" name="Forme libre 27"/>
              <p:cNvSpPr/>
              <p:nvPr/>
            </p:nvSpPr>
            <p:spPr>
              <a:xfrm>
                <a:off x="1828800" y="5498703"/>
                <a:ext cx="4112617" cy="1183239"/>
              </a:xfrm>
              <a:custGeom>
                <a:avLst/>
                <a:gdLst>
                  <a:gd name="connsiteX0" fmla="*/ 0 w 2841484"/>
                  <a:gd name="connsiteY0" fmla="*/ 0 h 4831200"/>
                  <a:gd name="connsiteX1" fmla="*/ 2841484 w 2841484"/>
                  <a:gd name="connsiteY1" fmla="*/ 0 h 4831200"/>
                  <a:gd name="connsiteX2" fmla="*/ 2841484 w 2841484"/>
                  <a:gd name="connsiteY2" fmla="*/ 4831200 h 4831200"/>
                  <a:gd name="connsiteX3" fmla="*/ 0 w 2841484"/>
                  <a:gd name="connsiteY3" fmla="*/ 4831200 h 4831200"/>
                  <a:gd name="connsiteX4" fmla="*/ 0 w 2841484"/>
                  <a:gd name="connsiteY4" fmla="*/ 0 h 48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484" h="4831200">
                    <a:moveTo>
                      <a:pt x="0" y="0"/>
                    </a:moveTo>
                    <a:lnTo>
                      <a:pt x="2841484" y="0"/>
                    </a:lnTo>
                    <a:lnTo>
                      <a:pt x="2841484" y="4831200"/>
                    </a:lnTo>
                    <a:lnTo>
                      <a:pt x="0" y="4831200"/>
                    </a:lnTo>
                    <a:lnTo>
                      <a:pt x="0" y="0"/>
                    </a:lnTo>
                    <a:close/>
                  </a:path>
                </a:pathLst>
              </a:custGeom>
              <a:solidFill>
                <a:schemeClr val="bg1">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defTabSz="711200">
                  <a:lnSpc>
                    <a:spcPct val="90000"/>
                  </a:lnSpc>
                  <a:spcBef>
                    <a:spcPct val="0"/>
                  </a:spcBef>
                  <a:spcAft>
                    <a:spcPct val="15000"/>
                  </a:spcAft>
                </a:pPr>
                <a:r>
                  <a:rPr lang="fr-FR" b="1" dirty="0" smtClean="0"/>
                  <a:t>Agir </a:t>
                </a:r>
                <a:r>
                  <a:rPr lang="fr-FR" dirty="0" smtClean="0"/>
                  <a:t>en faveur de</a:t>
                </a:r>
                <a:r>
                  <a:rPr lang="fr-FR" b="1" dirty="0" smtClean="0"/>
                  <a:t> l’égalité entre les femmes, les hommes et toutes les personnes qui ne s’identifient pas à un genre en particulier</a:t>
                </a:r>
                <a:endParaRPr lang="fr-FR" dirty="0"/>
              </a:p>
            </p:txBody>
          </p:sp>
          <p:pic>
            <p:nvPicPr>
              <p:cNvPr id="29" name="Imag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417" y="4292072"/>
                <a:ext cx="1689574" cy="2389870"/>
              </a:xfrm>
              <a:prstGeom prst="rect">
                <a:avLst/>
              </a:prstGeom>
            </p:spPr>
          </p:pic>
        </p:gr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731" y="4206107"/>
              <a:ext cx="1676058" cy="2368446"/>
            </a:xfrm>
            <a:prstGeom prst="rect">
              <a:avLst/>
            </a:prstGeom>
          </p:spPr>
        </p:pic>
      </p:grpSp>
      <p:grpSp>
        <p:nvGrpSpPr>
          <p:cNvPr id="10" name="Groupe 9"/>
          <p:cNvGrpSpPr/>
          <p:nvPr/>
        </p:nvGrpSpPr>
        <p:grpSpPr>
          <a:xfrm>
            <a:off x="5879787" y="4589279"/>
            <a:ext cx="4699625" cy="1425854"/>
            <a:chOff x="381000" y="3451113"/>
            <a:chExt cx="4699625" cy="1425854"/>
          </a:xfrm>
        </p:grpSpPr>
        <p:pic>
          <p:nvPicPr>
            <p:cNvPr id="24" name="Imag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5773" y="3451113"/>
              <a:ext cx="2534852" cy="1425854"/>
            </a:xfrm>
            <a:prstGeom prst="rect">
              <a:avLst/>
            </a:prstGeom>
          </p:spPr>
        </p:pic>
        <p:sp>
          <p:nvSpPr>
            <p:cNvPr id="25" name="Forme libre 24"/>
            <p:cNvSpPr/>
            <p:nvPr/>
          </p:nvSpPr>
          <p:spPr>
            <a:xfrm>
              <a:off x="381000" y="3454165"/>
              <a:ext cx="2164773" cy="1422802"/>
            </a:xfrm>
            <a:custGeom>
              <a:avLst/>
              <a:gdLst>
                <a:gd name="connsiteX0" fmla="*/ 0 w 2841484"/>
                <a:gd name="connsiteY0" fmla="*/ 0 h 4831200"/>
                <a:gd name="connsiteX1" fmla="*/ 2841484 w 2841484"/>
                <a:gd name="connsiteY1" fmla="*/ 0 h 4831200"/>
                <a:gd name="connsiteX2" fmla="*/ 2841484 w 2841484"/>
                <a:gd name="connsiteY2" fmla="*/ 4831200 h 4831200"/>
                <a:gd name="connsiteX3" fmla="*/ 0 w 2841484"/>
                <a:gd name="connsiteY3" fmla="*/ 4831200 h 4831200"/>
                <a:gd name="connsiteX4" fmla="*/ 0 w 2841484"/>
                <a:gd name="connsiteY4" fmla="*/ 0 h 48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484" h="4831200">
                  <a:moveTo>
                    <a:pt x="0" y="0"/>
                  </a:moveTo>
                  <a:lnTo>
                    <a:pt x="2841484" y="0"/>
                  </a:lnTo>
                  <a:lnTo>
                    <a:pt x="2841484" y="4831200"/>
                  </a:lnTo>
                  <a:lnTo>
                    <a:pt x="0" y="4831200"/>
                  </a:lnTo>
                  <a:lnTo>
                    <a:pt x="0" y="0"/>
                  </a:lnTo>
                  <a:close/>
                </a:path>
              </a:pathLst>
            </a:custGeom>
            <a:solidFill>
              <a:schemeClr val="bg1">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defTabSz="711200">
                <a:lnSpc>
                  <a:spcPct val="90000"/>
                </a:lnSpc>
                <a:spcBef>
                  <a:spcPct val="0"/>
                </a:spcBef>
                <a:spcAft>
                  <a:spcPct val="15000"/>
                </a:spcAft>
              </a:pPr>
              <a:r>
                <a:rPr lang="fr-FR" b="1" dirty="0"/>
                <a:t>Lutter</a:t>
              </a:r>
              <a:r>
                <a:rPr lang="fr-FR" dirty="0"/>
                <a:t> contre les </a:t>
              </a:r>
              <a:r>
                <a:rPr lang="fr-FR" b="1" dirty="0"/>
                <a:t>violences sexistes, discriminatoires et sexuelles</a:t>
              </a:r>
              <a:endParaRPr lang="fr-FR" dirty="0"/>
            </a:p>
          </p:txBody>
        </p:sp>
      </p:grpSp>
      <p:pic>
        <p:nvPicPr>
          <p:cNvPr id="37" name="Image 36"/>
          <p:cNvPicPr>
            <a:picLocks noChangeAspect="1"/>
          </p:cNvPicPr>
          <p:nvPr/>
        </p:nvPicPr>
        <p:blipFill>
          <a:blip r:embed="rId6"/>
          <a:stretch>
            <a:fillRect/>
          </a:stretch>
        </p:blipFill>
        <p:spPr>
          <a:xfrm>
            <a:off x="917366" y="1447800"/>
            <a:ext cx="1822183" cy="2522037"/>
          </a:xfrm>
          <a:prstGeom prst="rect">
            <a:avLst/>
          </a:prstGeom>
        </p:spPr>
      </p:pic>
    </p:spTree>
    <p:extLst>
      <p:ext uri="{BB962C8B-B14F-4D97-AF65-F5344CB8AC3E}">
        <p14:creationId xmlns:p14="http://schemas.microsoft.com/office/powerpoint/2010/main" val="17832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1000"/>
            <a:ext cx="10345352" cy="781912"/>
          </a:xfrm>
        </p:spPr>
        <p:txBody>
          <a:bodyPr/>
          <a:lstStyle/>
          <a:p>
            <a:r>
              <a:rPr lang="fr-FR" sz="3200" dirty="0" smtClean="0"/>
              <a:t>Violences sexistes, discriminatoires et sexuelles : de quoi parle-t-on ?</a:t>
            </a:r>
            <a:endParaRPr lang="fr-FR" sz="3200" dirty="0"/>
          </a:p>
        </p:txBody>
      </p:sp>
      <p:sp>
        <p:nvSpPr>
          <p:cNvPr id="2" name="Espace réservé du texte 1"/>
          <p:cNvSpPr>
            <a:spLocks noGrp="1"/>
          </p:cNvSpPr>
          <p:nvPr>
            <p:ph type="body" sz="quarter" idx="10"/>
          </p:nvPr>
        </p:nvSpPr>
        <p:spPr>
          <a:xfrm>
            <a:off x="780696" y="2057400"/>
            <a:ext cx="9430104" cy="1295400"/>
          </a:xfrm>
        </p:spPr>
        <p:txBody>
          <a:bodyPr/>
          <a:lstStyle/>
          <a:p>
            <a:pPr algn="just"/>
            <a:endParaRPr lang="fr-FR" sz="2000" u="sng" dirty="0"/>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cxnSp>
        <p:nvCxnSpPr>
          <p:cNvPr id="9" name="Connecteur droit 8"/>
          <p:cNvCxnSpPr/>
          <p:nvPr/>
        </p:nvCxnSpPr>
        <p:spPr>
          <a:xfrm>
            <a:off x="779848" y="1600200"/>
            <a:ext cx="10345352" cy="0"/>
          </a:xfrm>
          <a:prstGeom prst="line">
            <a:avLst/>
          </a:prstGeom>
          <a:ln w="38100"/>
        </p:spPr>
        <p:style>
          <a:lnRef idx="1">
            <a:schemeClr val="dk1"/>
          </a:lnRef>
          <a:fillRef idx="0">
            <a:schemeClr val="dk1"/>
          </a:fillRef>
          <a:effectRef idx="0">
            <a:schemeClr val="dk1"/>
          </a:effectRef>
          <a:fontRef idx="minor">
            <a:schemeClr val="tx1"/>
          </a:fontRef>
        </p:style>
      </p:cxnSp>
      <p:pic>
        <p:nvPicPr>
          <p:cNvPr id="10" name="Image 9"/>
          <p:cNvPicPr>
            <a:picLocks noChangeAspect="1"/>
          </p:cNvPicPr>
          <p:nvPr/>
        </p:nvPicPr>
        <p:blipFill>
          <a:blip r:embed="rId3"/>
          <a:stretch>
            <a:fillRect/>
          </a:stretch>
        </p:blipFill>
        <p:spPr>
          <a:xfrm>
            <a:off x="656624" y="1693505"/>
            <a:ext cx="10591800" cy="1887895"/>
          </a:xfrm>
          <a:prstGeom prst="rect">
            <a:avLst/>
          </a:prstGeom>
        </p:spPr>
      </p:pic>
      <p:sp>
        <p:nvSpPr>
          <p:cNvPr id="11" name="ZoneTexte 10"/>
          <p:cNvSpPr txBox="1"/>
          <p:nvPr/>
        </p:nvSpPr>
        <p:spPr>
          <a:xfrm>
            <a:off x="656624" y="3520815"/>
            <a:ext cx="5257800" cy="307777"/>
          </a:xfrm>
          <a:prstGeom prst="rect">
            <a:avLst/>
          </a:prstGeom>
          <a:noFill/>
        </p:spPr>
        <p:txBody>
          <a:bodyPr wrap="square" rtlCol="0">
            <a:spAutoFit/>
          </a:bodyPr>
          <a:lstStyle/>
          <a:p>
            <a:r>
              <a:rPr lang="fr-FR" sz="1400" i="1" dirty="0" smtClean="0"/>
              <a:t>Source : Centre </a:t>
            </a:r>
            <a:r>
              <a:rPr lang="fr-FR" sz="1400" i="1" dirty="0" err="1" smtClean="0"/>
              <a:t>Hubertine</a:t>
            </a:r>
            <a:r>
              <a:rPr lang="fr-FR" sz="1400" i="1" dirty="0" smtClean="0"/>
              <a:t> </a:t>
            </a:r>
            <a:r>
              <a:rPr lang="fr-FR" sz="1400" i="1" dirty="0" err="1" smtClean="0"/>
              <a:t>Auclert</a:t>
            </a:r>
            <a:r>
              <a:rPr lang="fr-FR" sz="1400" i="1" dirty="0" smtClean="0"/>
              <a:t>, 2021</a:t>
            </a:r>
            <a:endParaRPr lang="fr-FR" sz="1400" i="1" dirty="0"/>
          </a:p>
        </p:txBody>
      </p:sp>
      <p:sp>
        <p:nvSpPr>
          <p:cNvPr id="12" name="Espace réservé du texte 1"/>
          <p:cNvSpPr>
            <a:spLocks noGrp="1"/>
          </p:cNvSpPr>
          <p:nvPr>
            <p:ph type="body" sz="quarter" idx="10"/>
          </p:nvPr>
        </p:nvSpPr>
        <p:spPr>
          <a:xfrm>
            <a:off x="779848" y="3886200"/>
            <a:ext cx="7525952" cy="1065310"/>
          </a:xfrm>
        </p:spPr>
        <p:txBody>
          <a:bodyPr/>
          <a:lstStyle/>
          <a:p>
            <a:pPr marL="285750" indent="-285750" algn="just">
              <a:buFont typeface="Wingdings" panose="05000000000000000000" pitchFamily="2" charset="2"/>
              <a:buChar char="Ø"/>
            </a:pPr>
            <a:endParaRPr lang="fr-FR" sz="1000" b="0" dirty="0">
              <a:solidFill>
                <a:schemeClr val="tx1"/>
              </a:solidFill>
            </a:endParaRPr>
          </a:p>
          <a:p>
            <a:pPr marL="342900" indent="-342900" algn="just">
              <a:buFont typeface="Wingdings" panose="05000000000000000000" pitchFamily="2" charset="2"/>
              <a:buChar char="v"/>
            </a:pPr>
            <a:r>
              <a:rPr lang="fr-FR" sz="2000" b="0" dirty="0" smtClean="0">
                <a:solidFill>
                  <a:schemeClr val="tx1"/>
                </a:solidFill>
              </a:rPr>
              <a:t>Banalisées</a:t>
            </a:r>
            <a:endParaRPr lang="fr-FR" sz="1000" b="0" dirty="0">
              <a:solidFill>
                <a:schemeClr val="tx1"/>
              </a:solidFill>
            </a:endParaRPr>
          </a:p>
          <a:p>
            <a:pPr marL="342900" indent="-342900" algn="just">
              <a:buFont typeface="Wingdings" panose="05000000000000000000" pitchFamily="2" charset="2"/>
              <a:buChar char="v"/>
            </a:pPr>
            <a:r>
              <a:rPr lang="fr-FR" sz="2000" b="0" dirty="0" smtClean="0">
                <a:solidFill>
                  <a:schemeClr val="tx1"/>
                </a:solidFill>
              </a:rPr>
              <a:t>Présentes partout, y compris au sein de la famille</a:t>
            </a:r>
          </a:p>
          <a:p>
            <a:pPr marL="342900" indent="-342900" algn="just">
              <a:buFont typeface="Wingdings" panose="05000000000000000000" pitchFamily="2" charset="2"/>
              <a:buChar char="v"/>
            </a:pPr>
            <a:r>
              <a:rPr lang="fr-FR" sz="2000" b="0" dirty="0" smtClean="0">
                <a:solidFill>
                  <a:schemeClr val="tx1"/>
                </a:solidFill>
              </a:rPr>
              <a:t>Prévalence des violences sexistes et sexuelles chez les jeunes</a:t>
            </a:r>
          </a:p>
          <a:p>
            <a:pPr marL="285750" indent="-285750" algn="just">
              <a:buFont typeface="Wingdings" panose="05000000000000000000" pitchFamily="2" charset="2"/>
              <a:buChar char="Ø"/>
            </a:pPr>
            <a:endParaRPr lang="fr-FR" sz="2000" b="0" dirty="0" smtClean="0">
              <a:solidFill>
                <a:schemeClr val="tx1"/>
              </a:solidFill>
            </a:endParaRPr>
          </a:p>
          <a:p>
            <a:pPr marL="285750" indent="-285750" algn="just">
              <a:buFont typeface="Wingdings" panose="05000000000000000000" pitchFamily="2" charset="2"/>
              <a:buChar char="Ø"/>
            </a:pPr>
            <a:endParaRPr lang="fr-FR" sz="2000" b="0" i="1" dirty="0">
              <a:solidFill>
                <a:schemeClr val="tx1"/>
              </a:solidFill>
            </a:endParaRPr>
          </a:p>
          <a:p>
            <a:pPr algn="just"/>
            <a:endParaRPr lang="fr-FR" sz="2000" b="0" u="sng" dirty="0">
              <a:solidFill>
                <a:schemeClr val="tx1"/>
              </a:solidFill>
            </a:endParaRPr>
          </a:p>
        </p:txBody>
      </p:sp>
      <p:pic>
        <p:nvPicPr>
          <p:cNvPr id="13" name="Image 12"/>
          <p:cNvPicPr>
            <a:picLocks noChangeAspect="1"/>
          </p:cNvPicPr>
          <p:nvPr/>
        </p:nvPicPr>
        <p:blipFill>
          <a:blip r:embed="rId4"/>
          <a:stretch>
            <a:fillRect/>
          </a:stretch>
        </p:blipFill>
        <p:spPr>
          <a:xfrm>
            <a:off x="8382000" y="3629567"/>
            <a:ext cx="2286000" cy="3228434"/>
          </a:xfrm>
          <a:prstGeom prst="rect">
            <a:avLst/>
          </a:prstGeom>
        </p:spPr>
      </p:pic>
      <p:sp>
        <p:nvSpPr>
          <p:cNvPr id="14" name="Espace réservé du texte 1"/>
          <p:cNvSpPr>
            <a:spLocks noGrp="1"/>
          </p:cNvSpPr>
          <p:nvPr>
            <p:ph type="body" sz="quarter" idx="10"/>
          </p:nvPr>
        </p:nvSpPr>
        <p:spPr>
          <a:xfrm>
            <a:off x="779848" y="4953000"/>
            <a:ext cx="6248400" cy="1065310"/>
          </a:xfrm>
        </p:spPr>
        <p:txBody>
          <a:bodyPr/>
          <a:lstStyle/>
          <a:p>
            <a:pPr marL="285750" indent="-285750" algn="just">
              <a:buFont typeface="Wingdings" panose="05000000000000000000" pitchFamily="2" charset="2"/>
              <a:buChar char="Ø"/>
            </a:pPr>
            <a:endParaRPr lang="fr-FR" sz="1000" b="0" dirty="0">
              <a:solidFill>
                <a:schemeClr val="tx1"/>
              </a:solidFill>
            </a:endParaRPr>
          </a:p>
          <a:p>
            <a:pPr marL="342900" indent="-342900" algn="just">
              <a:buFont typeface="Wingdings" panose="05000000000000000000" pitchFamily="2" charset="2"/>
              <a:buChar char="v"/>
            </a:pPr>
            <a:r>
              <a:rPr lang="fr-FR" sz="2000" b="0" dirty="0">
                <a:solidFill>
                  <a:schemeClr val="tx1"/>
                </a:solidFill>
              </a:rPr>
              <a:t>Violence exercée par </a:t>
            </a:r>
            <a:r>
              <a:rPr lang="fr-FR" sz="2000" b="0" dirty="0" err="1">
                <a:solidFill>
                  <a:schemeClr val="tx1"/>
                </a:solidFill>
              </a:rPr>
              <a:t>un·e</a:t>
            </a:r>
            <a:r>
              <a:rPr lang="fr-FR" sz="2000" b="0" dirty="0">
                <a:solidFill>
                  <a:schemeClr val="tx1"/>
                </a:solidFill>
              </a:rPr>
              <a:t> </a:t>
            </a:r>
            <a:r>
              <a:rPr lang="fr-FR" sz="2000" b="0" dirty="0" err="1">
                <a:solidFill>
                  <a:schemeClr val="tx1"/>
                </a:solidFill>
              </a:rPr>
              <a:t>enseignant·e</a:t>
            </a:r>
            <a:r>
              <a:rPr lang="fr-FR" sz="2000" b="0" dirty="0">
                <a:solidFill>
                  <a:schemeClr val="tx1"/>
                </a:solidFill>
              </a:rPr>
              <a:t> = circonstance </a:t>
            </a:r>
            <a:r>
              <a:rPr lang="fr-FR" sz="2000" b="0" dirty="0" smtClean="0">
                <a:solidFill>
                  <a:schemeClr val="tx1"/>
                </a:solidFill>
              </a:rPr>
              <a:t>aggravante</a:t>
            </a:r>
          </a:p>
          <a:p>
            <a:pPr marL="285750" indent="-285750" algn="just">
              <a:buFont typeface="Wingdings" panose="05000000000000000000" pitchFamily="2" charset="2"/>
              <a:buChar char="Ø"/>
            </a:pPr>
            <a:endParaRPr lang="fr-FR" sz="2000" b="0" dirty="0" smtClean="0">
              <a:solidFill>
                <a:schemeClr val="tx1"/>
              </a:solidFill>
            </a:endParaRPr>
          </a:p>
          <a:p>
            <a:pPr marL="285750" indent="-285750" algn="just">
              <a:buFont typeface="Wingdings" panose="05000000000000000000" pitchFamily="2" charset="2"/>
              <a:buChar char="Ø"/>
            </a:pPr>
            <a:endParaRPr lang="fr-FR" sz="2000" b="0" dirty="0" smtClean="0">
              <a:solidFill>
                <a:schemeClr val="tx1"/>
              </a:solidFill>
            </a:endParaRPr>
          </a:p>
          <a:p>
            <a:pPr marL="285750" indent="-285750" algn="just">
              <a:buFont typeface="Wingdings" panose="05000000000000000000" pitchFamily="2" charset="2"/>
              <a:buChar char="Ø"/>
            </a:pPr>
            <a:endParaRPr lang="fr-FR" sz="2000" b="0" i="1" dirty="0">
              <a:solidFill>
                <a:schemeClr val="tx1"/>
              </a:solidFill>
            </a:endParaRPr>
          </a:p>
          <a:p>
            <a:pPr algn="just"/>
            <a:endParaRPr lang="fr-FR" sz="2000" b="0" u="sng" dirty="0">
              <a:solidFill>
                <a:schemeClr val="tx1"/>
              </a:solidFill>
            </a:endParaRPr>
          </a:p>
        </p:txBody>
      </p:sp>
      <p:sp>
        <p:nvSpPr>
          <p:cNvPr id="15" name="Rectangle 14"/>
          <p:cNvSpPr/>
          <p:nvPr/>
        </p:nvSpPr>
        <p:spPr>
          <a:xfrm>
            <a:off x="0" y="5867400"/>
            <a:ext cx="7696200" cy="990600"/>
          </a:xfrm>
          <a:prstGeom prst="rect">
            <a:avLst/>
          </a:prstGeom>
          <a:solidFill>
            <a:schemeClr val="accent6"/>
          </a:solidFill>
        </p:spPr>
        <p:txBody>
          <a:bodyPr wrap="square" lIns="0" tIns="0" rIns="0" bIns="0" rtlCol="0" anchor="ctr"/>
          <a:lstStyle/>
          <a:p>
            <a:pPr lvl="0">
              <a:defRPr/>
            </a:pPr>
            <a:endParaRPr lang="fr-FR" sz="1100" dirty="0">
              <a:solidFill>
                <a:schemeClr val="bg1"/>
              </a:solidFill>
            </a:endParaRPr>
          </a:p>
        </p:txBody>
      </p:sp>
      <p:sp>
        <p:nvSpPr>
          <p:cNvPr id="16" name="Espace réservé du texte 1"/>
          <p:cNvSpPr>
            <a:spLocks noGrp="1"/>
          </p:cNvSpPr>
          <p:nvPr>
            <p:ph type="body" sz="quarter" idx="10"/>
          </p:nvPr>
        </p:nvSpPr>
        <p:spPr>
          <a:xfrm>
            <a:off x="304800" y="5867400"/>
            <a:ext cx="7391400" cy="990600"/>
          </a:xfrm>
        </p:spPr>
        <p:txBody>
          <a:bodyPr/>
          <a:lstStyle/>
          <a:p>
            <a:pPr marL="285750" indent="-285750" algn="just">
              <a:buFont typeface="Wingdings" panose="05000000000000000000" pitchFamily="2" charset="2"/>
              <a:buChar char="Ø"/>
            </a:pPr>
            <a:endParaRPr lang="fr-FR" sz="1000" b="0" dirty="0">
              <a:solidFill>
                <a:schemeClr val="tx1"/>
              </a:solidFill>
            </a:endParaRPr>
          </a:p>
          <a:p>
            <a:pPr algn="just"/>
            <a:r>
              <a:rPr lang="fr-FR" sz="2000" b="0" dirty="0" smtClean="0">
                <a:solidFill>
                  <a:schemeClr val="bg1"/>
                </a:solidFill>
              </a:rPr>
              <a:t>Responsabilité de l’université : permettre à chaque </a:t>
            </a:r>
            <a:r>
              <a:rPr lang="fr-FR" sz="2000" b="0" dirty="0" err="1" smtClean="0">
                <a:solidFill>
                  <a:schemeClr val="bg1"/>
                </a:solidFill>
              </a:rPr>
              <a:t>étudiant·e</a:t>
            </a:r>
            <a:r>
              <a:rPr lang="fr-FR" sz="2000" b="0" dirty="0" smtClean="0">
                <a:solidFill>
                  <a:schemeClr val="bg1"/>
                </a:solidFill>
              </a:rPr>
              <a:t> d’étudier dans de bonnes conditions.</a:t>
            </a:r>
          </a:p>
          <a:p>
            <a:pPr marL="285750" indent="-285750" algn="just">
              <a:buFont typeface="Wingdings" panose="05000000000000000000" pitchFamily="2" charset="2"/>
              <a:buChar char="Ø"/>
            </a:pPr>
            <a:endParaRPr lang="fr-FR" sz="2000" b="0" dirty="0" smtClean="0">
              <a:solidFill>
                <a:schemeClr val="tx1"/>
              </a:solidFill>
            </a:endParaRPr>
          </a:p>
          <a:p>
            <a:pPr marL="285750" indent="-285750" algn="just">
              <a:buFont typeface="Wingdings" panose="05000000000000000000" pitchFamily="2" charset="2"/>
              <a:buChar char="Ø"/>
            </a:pPr>
            <a:endParaRPr lang="fr-FR" sz="2000" b="0" dirty="0" smtClean="0">
              <a:solidFill>
                <a:schemeClr val="tx1"/>
              </a:solidFill>
            </a:endParaRPr>
          </a:p>
          <a:p>
            <a:pPr marL="285750" indent="-285750" algn="just">
              <a:buFont typeface="Wingdings" panose="05000000000000000000" pitchFamily="2" charset="2"/>
              <a:buChar char="Ø"/>
            </a:pPr>
            <a:endParaRPr lang="fr-FR" sz="2000" b="0" i="1" dirty="0">
              <a:solidFill>
                <a:schemeClr val="tx1"/>
              </a:solidFill>
            </a:endParaRPr>
          </a:p>
          <a:p>
            <a:pPr algn="just"/>
            <a:endParaRPr lang="fr-FR" sz="2000" b="0" u="sng" dirty="0">
              <a:solidFill>
                <a:schemeClr val="tx1"/>
              </a:solidFill>
            </a:endParaRPr>
          </a:p>
        </p:txBody>
      </p:sp>
    </p:spTree>
    <p:extLst>
      <p:ext uri="{BB962C8B-B14F-4D97-AF65-F5344CB8AC3E}">
        <p14:creationId xmlns:p14="http://schemas.microsoft.com/office/powerpoint/2010/main" val="19497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685800"/>
            <a:ext cx="8508016" cy="781912"/>
          </a:xfrm>
        </p:spPr>
        <p:txBody>
          <a:bodyPr/>
          <a:lstStyle/>
          <a:p>
            <a:r>
              <a:rPr lang="fr-FR" sz="3600" dirty="0" smtClean="0"/>
              <a:t>Comment les identifier ?</a:t>
            </a:r>
            <a:endParaRPr lang="fr-FR" sz="3600" dirty="0"/>
          </a:p>
        </p:txBody>
      </p:sp>
      <p:cxnSp>
        <p:nvCxnSpPr>
          <p:cNvPr id="4" name="Connecteur droit 3"/>
          <p:cNvCxnSpPr/>
          <p:nvPr/>
        </p:nvCxnSpPr>
        <p:spPr>
          <a:xfrm>
            <a:off x="838200" y="1524000"/>
            <a:ext cx="9372600"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Rectangle 2"/>
          <p:cNvSpPr/>
          <p:nvPr/>
        </p:nvSpPr>
        <p:spPr>
          <a:xfrm>
            <a:off x="838200" y="2404408"/>
            <a:ext cx="9372600" cy="2062103"/>
          </a:xfrm>
          <a:prstGeom prst="rect">
            <a:avLst/>
          </a:prstGeom>
        </p:spPr>
        <p:txBody>
          <a:bodyPr wrap="square">
            <a:spAutoFit/>
          </a:bodyPr>
          <a:lstStyle/>
          <a:p>
            <a:pPr algn="ctr"/>
            <a:r>
              <a:rPr lang="fr-FR" sz="3200" i="1" dirty="0">
                <a:latin typeface="Tahoma" panose="020B0604030504040204" pitchFamily="34" charset="0"/>
                <a:ea typeface="Tahoma" panose="020B0604030504040204" pitchFamily="34" charset="0"/>
                <a:cs typeface="Tahoma" panose="020B0604030504040204" pitchFamily="34" charset="0"/>
              </a:rPr>
              <a:t>« Pourquoi tu veux pas me donner ton numéro ? Ça fait trois fois que je te le demande. </a:t>
            </a:r>
          </a:p>
          <a:p>
            <a:pPr algn="ctr"/>
            <a:endParaRPr lang="fr-FR" sz="3200" i="1" dirty="0">
              <a:latin typeface="Tahoma" panose="020B0604030504040204" pitchFamily="34" charset="0"/>
              <a:ea typeface="Tahoma" panose="020B0604030504040204" pitchFamily="34" charset="0"/>
              <a:cs typeface="Tahoma" panose="020B0604030504040204" pitchFamily="34" charset="0"/>
            </a:endParaRPr>
          </a:p>
          <a:p>
            <a:pPr algn="ctr"/>
            <a:r>
              <a:rPr lang="fr-FR" sz="3200" i="1" dirty="0">
                <a:latin typeface="Tahoma" panose="020B0604030504040204" pitchFamily="34" charset="0"/>
                <a:ea typeface="Tahoma" panose="020B0604030504040204" pitchFamily="34" charset="0"/>
                <a:cs typeface="Tahoma" panose="020B0604030504040204" pitchFamily="34" charset="0"/>
              </a:rPr>
              <a:t>Avec moi tu t’éclaterais au lit !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texte 1"/>
          <p:cNvSpPr txBox="1">
            <a:spLocks/>
          </p:cNvSpPr>
          <p:nvPr/>
        </p:nvSpPr>
        <p:spPr>
          <a:xfrm>
            <a:off x="2600539" y="5346918"/>
            <a:ext cx="5847921" cy="804206"/>
          </a:xfrm>
          <a:prstGeom prst="rect">
            <a:avLst/>
          </a:prstGeom>
          <a:solidFill>
            <a:srgbClr val="FF0000"/>
          </a:solidFill>
        </p:spPr>
        <p:txBody>
          <a:bodyPr/>
          <a:lstStyle>
            <a:lvl1pPr marL="0">
              <a:defRPr b="1">
                <a:solidFill>
                  <a:schemeClr val="accent1"/>
                </a:solidFill>
                <a:latin typeface="+mn-lt"/>
                <a:ea typeface="+mn-ea"/>
                <a:cs typeface="+mn-cs"/>
              </a:defRPr>
            </a:lvl1pPr>
            <a:lvl2pPr marL="457200">
              <a:defRPr b="1">
                <a:solidFill>
                  <a:schemeClr val="accent1"/>
                </a:solidFill>
                <a:latin typeface="+mn-lt"/>
                <a:ea typeface="+mn-ea"/>
                <a:cs typeface="+mn-cs"/>
              </a:defRPr>
            </a:lvl2pPr>
            <a:lvl3pPr marL="914400">
              <a:defRPr b="1">
                <a:solidFill>
                  <a:schemeClr val="accent1"/>
                </a:solidFill>
                <a:latin typeface="+mn-lt"/>
                <a:ea typeface="+mn-ea"/>
                <a:cs typeface="+mn-cs"/>
              </a:defRPr>
            </a:lvl3pPr>
            <a:lvl4pPr marL="1371600">
              <a:defRPr b="1">
                <a:solidFill>
                  <a:schemeClr val="accent1"/>
                </a:solidFill>
                <a:latin typeface="+mn-lt"/>
                <a:ea typeface="+mn-ea"/>
                <a:cs typeface="+mn-cs"/>
              </a:defRPr>
            </a:lvl4pPr>
            <a:lvl5pPr marL="1828800">
              <a:defRPr b="1">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0" cap="none" spc="0" normalizeH="0" baseline="0" noProof="0" dirty="0" smtClean="0">
                <a:ln>
                  <a:noFill/>
                </a:ln>
                <a:solidFill>
                  <a:schemeClr val="bg1"/>
                </a:solidFill>
                <a:effectLst/>
                <a:uLnTx/>
                <a:uFillTx/>
                <a:latin typeface="Tahoma"/>
                <a:ea typeface="+mn-ea"/>
                <a:cs typeface="+mn-cs"/>
              </a:rPr>
              <a:t>Harcèlement sexuel</a:t>
            </a:r>
            <a:endParaRPr kumimoji="0" lang="en-US" sz="4000" b="1" i="0" u="none" strike="noStrike" kern="0" cap="none" spc="0" normalizeH="0" baseline="0" noProof="0" dirty="0" smtClean="0">
              <a:ln>
                <a:noFill/>
              </a:ln>
              <a:solidFill>
                <a:schemeClr val="bg1"/>
              </a:solidFill>
              <a:effectLst/>
              <a:uLnTx/>
              <a:uFillTx/>
              <a:latin typeface="Tahoma"/>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1" i="0" u="sng" strike="noStrike" kern="0" cap="none" spc="0" normalizeH="0" baseline="0" noProof="0" dirty="0">
              <a:ln>
                <a:noFill/>
              </a:ln>
              <a:solidFill>
                <a:schemeClr val="bg1"/>
              </a:solidFill>
              <a:effectLst/>
              <a:uLnTx/>
              <a:uFillTx/>
              <a:latin typeface="Tahoma"/>
              <a:ea typeface="+mn-ea"/>
              <a:cs typeface="+mn-cs"/>
            </a:endParaRPr>
          </a:p>
        </p:txBody>
      </p:sp>
    </p:spTree>
    <p:extLst>
      <p:ext uri="{BB962C8B-B14F-4D97-AF65-F5344CB8AC3E}">
        <p14:creationId xmlns:p14="http://schemas.microsoft.com/office/powerpoint/2010/main" val="28796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685800"/>
            <a:ext cx="8508016" cy="781912"/>
          </a:xfrm>
        </p:spPr>
        <p:txBody>
          <a:bodyPr/>
          <a:lstStyle/>
          <a:p>
            <a:r>
              <a:rPr lang="fr-FR" sz="3600" dirty="0" smtClean="0"/>
              <a:t>Comment les identifier ?</a:t>
            </a:r>
            <a:endParaRPr lang="fr-FR" sz="3600" dirty="0"/>
          </a:p>
        </p:txBody>
      </p:sp>
      <p:cxnSp>
        <p:nvCxnSpPr>
          <p:cNvPr id="4" name="Connecteur droit 3"/>
          <p:cNvCxnSpPr/>
          <p:nvPr/>
        </p:nvCxnSpPr>
        <p:spPr>
          <a:xfrm>
            <a:off x="838200" y="1524000"/>
            <a:ext cx="9372600"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Rectangle 2"/>
          <p:cNvSpPr/>
          <p:nvPr/>
        </p:nvSpPr>
        <p:spPr>
          <a:xfrm>
            <a:off x="838200" y="2895600"/>
            <a:ext cx="9372600" cy="1077218"/>
          </a:xfrm>
          <a:prstGeom prst="rect">
            <a:avLst/>
          </a:prstGeom>
        </p:spPr>
        <p:txBody>
          <a:bodyPr wrap="square">
            <a:spAutoFit/>
          </a:bodyPr>
          <a:lstStyle/>
          <a:p>
            <a:pPr algn="ctr"/>
            <a:r>
              <a:rPr lang="fr-FR" sz="3200" dirty="0">
                <a:latin typeface="Tahoma" panose="020B0604030504040204" pitchFamily="34" charset="0"/>
                <a:ea typeface="Tahoma" panose="020B0604030504040204" pitchFamily="34" charset="0"/>
                <a:cs typeface="Tahoma" panose="020B0604030504040204" pitchFamily="34" charset="0"/>
              </a:rPr>
              <a:t>Un étudiant qui touche la poitrine d'une étudiante sans son consentement lors </a:t>
            </a:r>
            <a:r>
              <a:rPr lang="fr-FR" sz="3200" dirty="0" smtClean="0">
                <a:latin typeface="Tahoma" panose="020B0604030504040204" pitchFamily="34" charset="0"/>
                <a:ea typeface="Tahoma" panose="020B0604030504040204" pitchFamily="34" charset="0"/>
                <a:cs typeface="Tahoma" panose="020B0604030504040204" pitchFamily="34" charset="0"/>
              </a:rPr>
              <a:t>d'une soirée.</a:t>
            </a:r>
            <a:endParaRPr lang="fr-FR" sz="3200" dirty="0">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texte 1"/>
          <p:cNvSpPr txBox="1">
            <a:spLocks/>
          </p:cNvSpPr>
          <p:nvPr/>
        </p:nvSpPr>
        <p:spPr>
          <a:xfrm>
            <a:off x="2600539" y="5346918"/>
            <a:ext cx="5847921" cy="804206"/>
          </a:xfrm>
          <a:prstGeom prst="rect">
            <a:avLst/>
          </a:prstGeom>
          <a:solidFill>
            <a:srgbClr val="FF0000"/>
          </a:solidFill>
        </p:spPr>
        <p:txBody>
          <a:bodyPr/>
          <a:lstStyle>
            <a:lvl1pPr marL="0">
              <a:defRPr b="1">
                <a:solidFill>
                  <a:schemeClr val="accent1"/>
                </a:solidFill>
                <a:latin typeface="+mn-lt"/>
                <a:ea typeface="+mn-ea"/>
                <a:cs typeface="+mn-cs"/>
              </a:defRPr>
            </a:lvl1pPr>
            <a:lvl2pPr marL="457200">
              <a:defRPr b="1">
                <a:solidFill>
                  <a:schemeClr val="accent1"/>
                </a:solidFill>
                <a:latin typeface="+mn-lt"/>
                <a:ea typeface="+mn-ea"/>
                <a:cs typeface="+mn-cs"/>
              </a:defRPr>
            </a:lvl2pPr>
            <a:lvl3pPr marL="914400">
              <a:defRPr b="1">
                <a:solidFill>
                  <a:schemeClr val="accent1"/>
                </a:solidFill>
                <a:latin typeface="+mn-lt"/>
                <a:ea typeface="+mn-ea"/>
                <a:cs typeface="+mn-cs"/>
              </a:defRPr>
            </a:lvl3pPr>
            <a:lvl4pPr marL="1371600">
              <a:defRPr b="1">
                <a:solidFill>
                  <a:schemeClr val="accent1"/>
                </a:solidFill>
                <a:latin typeface="+mn-lt"/>
                <a:ea typeface="+mn-ea"/>
                <a:cs typeface="+mn-cs"/>
              </a:defRPr>
            </a:lvl4pPr>
            <a:lvl5pPr marL="1828800">
              <a:defRPr b="1">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kern="0" dirty="0" smtClean="0">
                <a:solidFill>
                  <a:schemeClr val="bg1"/>
                </a:solidFill>
                <a:latin typeface="Tahoma"/>
              </a:rPr>
              <a:t>Agression</a:t>
            </a:r>
            <a:r>
              <a:rPr kumimoji="0" lang="fr-FR" sz="4000" b="1" i="0" u="none" strike="noStrike" kern="0" cap="none" spc="0" normalizeH="0" baseline="0" noProof="0" dirty="0" smtClean="0">
                <a:ln>
                  <a:noFill/>
                </a:ln>
                <a:solidFill>
                  <a:schemeClr val="bg1"/>
                </a:solidFill>
                <a:effectLst/>
                <a:uLnTx/>
                <a:uFillTx/>
                <a:latin typeface="Tahoma"/>
                <a:ea typeface="+mn-ea"/>
                <a:cs typeface="+mn-cs"/>
              </a:rPr>
              <a:t> sexuelle</a:t>
            </a:r>
            <a:endParaRPr kumimoji="0" lang="en-US" sz="4000" b="1" i="0" u="none" strike="noStrike" kern="0" cap="none" spc="0" normalizeH="0" baseline="0" noProof="0" dirty="0" smtClean="0">
              <a:ln>
                <a:noFill/>
              </a:ln>
              <a:solidFill>
                <a:schemeClr val="bg1"/>
              </a:solidFill>
              <a:effectLst/>
              <a:uLnTx/>
              <a:uFillTx/>
              <a:latin typeface="Tahoma"/>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1" i="0" u="sng" strike="noStrike" kern="0" cap="none" spc="0" normalizeH="0" baseline="0" noProof="0" dirty="0">
              <a:ln>
                <a:noFill/>
              </a:ln>
              <a:solidFill>
                <a:schemeClr val="bg1"/>
              </a:solidFill>
              <a:effectLst/>
              <a:uLnTx/>
              <a:uFillTx/>
              <a:latin typeface="Tahoma"/>
              <a:ea typeface="+mn-ea"/>
              <a:cs typeface="+mn-cs"/>
            </a:endParaRPr>
          </a:p>
        </p:txBody>
      </p:sp>
    </p:spTree>
    <p:extLst>
      <p:ext uri="{BB962C8B-B14F-4D97-AF65-F5344CB8AC3E}">
        <p14:creationId xmlns:p14="http://schemas.microsoft.com/office/powerpoint/2010/main" val="66796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685800"/>
            <a:ext cx="8508016" cy="781912"/>
          </a:xfrm>
        </p:spPr>
        <p:txBody>
          <a:bodyPr/>
          <a:lstStyle/>
          <a:p>
            <a:r>
              <a:rPr lang="fr-FR" sz="3600" dirty="0" smtClean="0"/>
              <a:t>Comment les identifier ?</a:t>
            </a:r>
            <a:endParaRPr lang="fr-FR" sz="3600" dirty="0"/>
          </a:p>
        </p:txBody>
      </p:sp>
      <p:cxnSp>
        <p:nvCxnSpPr>
          <p:cNvPr id="4" name="Connecteur droit 3"/>
          <p:cNvCxnSpPr/>
          <p:nvPr/>
        </p:nvCxnSpPr>
        <p:spPr>
          <a:xfrm>
            <a:off x="838200" y="1524000"/>
            <a:ext cx="9372600"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Rectangle 2"/>
          <p:cNvSpPr/>
          <p:nvPr/>
        </p:nvSpPr>
        <p:spPr>
          <a:xfrm>
            <a:off x="838200" y="2895600"/>
            <a:ext cx="9372600" cy="1077218"/>
          </a:xfrm>
          <a:prstGeom prst="rect">
            <a:avLst/>
          </a:prstGeom>
        </p:spPr>
        <p:txBody>
          <a:bodyPr wrap="square">
            <a:spAutoFit/>
          </a:bodyPr>
          <a:lstStyle/>
          <a:p>
            <a:pPr algn="ctr"/>
            <a:r>
              <a:rPr lang="fr-FR" sz="3200" dirty="0" smtClean="0">
                <a:latin typeface="Tahoma" panose="020B0604030504040204" pitchFamily="34" charset="0"/>
                <a:ea typeface="Tahoma" panose="020B0604030504040204" pitchFamily="34" charset="0"/>
                <a:cs typeface="Tahoma" panose="020B0604030504040204" pitchFamily="34" charset="0"/>
              </a:rPr>
              <a:t>Demander avec insistance à un étudiant noir s’il est bien français.</a:t>
            </a:r>
            <a:endParaRPr lang="fr-FR" sz="3200" dirty="0">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texte 1"/>
          <p:cNvSpPr txBox="1">
            <a:spLocks/>
          </p:cNvSpPr>
          <p:nvPr/>
        </p:nvSpPr>
        <p:spPr>
          <a:xfrm>
            <a:off x="1600200" y="4953000"/>
            <a:ext cx="7848600" cy="1358682"/>
          </a:xfrm>
          <a:prstGeom prst="rect">
            <a:avLst/>
          </a:prstGeom>
          <a:solidFill>
            <a:srgbClr val="FF0000"/>
          </a:solidFill>
        </p:spPr>
        <p:txBody>
          <a:bodyPr/>
          <a:lstStyle>
            <a:lvl1pPr marL="0">
              <a:defRPr b="1">
                <a:solidFill>
                  <a:schemeClr val="accent1"/>
                </a:solidFill>
                <a:latin typeface="+mn-lt"/>
                <a:ea typeface="+mn-ea"/>
                <a:cs typeface="+mn-cs"/>
              </a:defRPr>
            </a:lvl1pPr>
            <a:lvl2pPr marL="457200">
              <a:defRPr b="1">
                <a:solidFill>
                  <a:schemeClr val="accent1"/>
                </a:solidFill>
                <a:latin typeface="+mn-lt"/>
                <a:ea typeface="+mn-ea"/>
                <a:cs typeface="+mn-cs"/>
              </a:defRPr>
            </a:lvl2pPr>
            <a:lvl3pPr marL="914400">
              <a:defRPr b="1">
                <a:solidFill>
                  <a:schemeClr val="accent1"/>
                </a:solidFill>
                <a:latin typeface="+mn-lt"/>
                <a:ea typeface="+mn-ea"/>
                <a:cs typeface="+mn-cs"/>
              </a:defRPr>
            </a:lvl3pPr>
            <a:lvl4pPr marL="1371600">
              <a:defRPr b="1">
                <a:solidFill>
                  <a:schemeClr val="accent1"/>
                </a:solidFill>
                <a:latin typeface="+mn-lt"/>
                <a:ea typeface="+mn-ea"/>
                <a:cs typeface="+mn-cs"/>
              </a:defRPr>
            </a:lvl4pPr>
            <a:lvl5pPr marL="1828800">
              <a:defRPr b="1">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kern="0" noProof="0" dirty="0" smtClean="0">
                <a:solidFill>
                  <a:schemeClr val="bg1"/>
                </a:solidFill>
                <a:latin typeface="Tahoma"/>
              </a:rPr>
              <a:t>Harcèlement discriminatoire à caractère raciste</a:t>
            </a:r>
            <a:endParaRPr kumimoji="0" lang="en-US" sz="4000" b="1" i="0" u="none" strike="noStrike" kern="0" cap="none" spc="0" normalizeH="0" baseline="0" noProof="0" dirty="0" smtClean="0">
              <a:ln>
                <a:noFill/>
              </a:ln>
              <a:solidFill>
                <a:schemeClr val="bg1"/>
              </a:solidFill>
              <a:effectLst/>
              <a:uLnTx/>
              <a:uFillTx/>
              <a:latin typeface="Tahoma"/>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1" i="0" u="sng" strike="noStrike" kern="0" cap="none" spc="0" normalizeH="0" baseline="0" noProof="0" dirty="0">
              <a:ln>
                <a:noFill/>
              </a:ln>
              <a:solidFill>
                <a:schemeClr val="bg1"/>
              </a:solidFill>
              <a:effectLst/>
              <a:uLnTx/>
              <a:uFillTx/>
              <a:latin typeface="Tahoma"/>
              <a:ea typeface="+mn-ea"/>
              <a:cs typeface="+mn-cs"/>
            </a:endParaRPr>
          </a:p>
        </p:txBody>
      </p:sp>
    </p:spTree>
    <p:extLst>
      <p:ext uri="{BB962C8B-B14F-4D97-AF65-F5344CB8AC3E}">
        <p14:creationId xmlns:p14="http://schemas.microsoft.com/office/powerpoint/2010/main" val="29457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685800"/>
            <a:ext cx="8508016" cy="781912"/>
          </a:xfrm>
        </p:spPr>
        <p:txBody>
          <a:bodyPr/>
          <a:lstStyle/>
          <a:p>
            <a:r>
              <a:rPr lang="fr-FR" sz="3600" dirty="0" smtClean="0"/>
              <a:t>Comment les identifier ?</a:t>
            </a:r>
            <a:endParaRPr lang="fr-FR" sz="3600" dirty="0"/>
          </a:p>
        </p:txBody>
      </p:sp>
      <p:cxnSp>
        <p:nvCxnSpPr>
          <p:cNvPr id="4" name="Connecteur droit 3"/>
          <p:cNvCxnSpPr/>
          <p:nvPr/>
        </p:nvCxnSpPr>
        <p:spPr>
          <a:xfrm>
            <a:off x="838200" y="1524000"/>
            <a:ext cx="9372600"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Rectangle 2"/>
          <p:cNvSpPr/>
          <p:nvPr/>
        </p:nvSpPr>
        <p:spPr>
          <a:xfrm>
            <a:off x="838200" y="2895600"/>
            <a:ext cx="9372600" cy="1077218"/>
          </a:xfrm>
          <a:prstGeom prst="rect">
            <a:avLst/>
          </a:prstGeom>
        </p:spPr>
        <p:txBody>
          <a:bodyPr wrap="square">
            <a:spAutoFit/>
          </a:bodyPr>
          <a:lstStyle/>
          <a:p>
            <a:pPr algn="ctr"/>
            <a:r>
              <a:rPr lang="fr-FR" sz="3200" dirty="0">
                <a:latin typeface="Tahoma" panose="020B0604030504040204" pitchFamily="34" charset="0"/>
                <a:ea typeface="Tahoma" panose="020B0604030504040204" pitchFamily="34" charset="0"/>
                <a:cs typeface="Tahoma" panose="020B0604030504040204" pitchFamily="34" charset="0"/>
              </a:rPr>
              <a:t>Dire d'une étudiante qu'elle est </a:t>
            </a:r>
            <a:endParaRPr lang="fr-FR" sz="3200" dirty="0" smtClean="0">
              <a:latin typeface="Tahoma" panose="020B0604030504040204" pitchFamily="34" charset="0"/>
              <a:ea typeface="Tahoma" panose="020B0604030504040204" pitchFamily="34" charset="0"/>
              <a:cs typeface="Tahoma" panose="020B0604030504040204" pitchFamily="34" charset="0"/>
            </a:endParaRPr>
          </a:p>
          <a:p>
            <a:pPr algn="ctr"/>
            <a:r>
              <a:rPr lang="fr-FR" sz="3200" i="1" dirty="0" smtClean="0">
                <a:latin typeface="Tahoma" panose="020B0604030504040204" pitchFamily="34" charset="0"/>
                <a:ea typeface="Tahoma" panose="020B0604030504040204" pitchFamily="34" charset="0"/>
                <a:cs typeface="Tahoma" panose="020B0604030504040204" pitchFamily="34" charset="0"/>
              </a:rPr>
              <a:t>«</a:t>
            </a:r>
            <a:r>
              <a:rPr lang="fr-FR" sz="3200" i="1" dirty="0">
                <a:latin typeface="Tahoma" panose="020B0604030504040204" pitchFamily="34" charset="0"/>
                <a:ea typeface="Tahoma" panose="020B0604030504040204" pitchFamily="34" charset="0"/>
                <a:cs typeface="Tahoma" panose="020B0604030504040204" pitchFamily="34" charset="0"/>
              </a:rPr>
              <a:t> compétente pour une femme »</a:t>
            </a:r>
          </a:p>
        </p:txBody>
      </p:sp>
      <p:sp>
        <p:nvSpPr>
          <p:cNvPr id="7" name="Espace réservé du texte 1"/>
          <p:cNvSpPr txBox="1">
            <a:spLocks/>
          </p:cNvSpPr>
          <p:nvPr/>
        </p:nvSpPr>
        <p:spPr>
          <a:xfrm>
            <a:off x="2600539" y="5344417"/>
            <a:ext cx="5847921" cy="804206"/>
          </a:xfrm>
          <a:prstGeom prst="rect">
            <a:avLst/>
          </a:prstGeom>
          <a:solidFill>
            <a:srgbClr val="FF0000"/>
          </a:solidFill>
        </p:spPr>
        <p:txBody>
          <a:bodyPr/>
          <a:lstStyle>
            <a:lvl1pPr marL="0">
              <a:defRPr b="1">
                <a:solidFill>
                  <a:schemeClr val="accent1"/>
                </a:solidFill>
                <a:latin typeface="+mn-lt"/>
                <a:ea typeface="+mn-ea"/>
                <a:cs typeface="+mn-cs"/>
              </a:defRPr>
            </a:lvl1pPr>
            <a:lvl2pPr marL="457200">
              <a:defRPr b="1">
                <a:solidFill>
                  <a:schemeClr val="accent1"/>
                </a:solidFill>
                <a:latin typeface="+mn-lt"/>
                <a:ea typeface="+mn-ea"/>
                <a:cs typeface="+mn-cs"/>
              </a:defRPr>
            </a:lvl2pPr>
            <a:lvl3pPr marL="914400">
              <a:defRPr b="1">
                <a:solidFill>
                  <a:schemeClr val="accent1"/>
                </a:solidFill>
                <a:latin typeface="+mn-lt"/>
                <a:ea typeface="+mn-ea"/>
                <a:cs typeface="+mn-cs"/>
              </a:defRPr>
            </a:lvl3pPr>
            <a:lvl4pPr marL="1371600">
              <a:defRPr b="1">
                <a:solidFill>
                  <a:schemeClr val="accent1"/>
                </a:solidFill>
                <a:latin typeface="+mn-lt"/>
                <a:ea typeface="+mn-ea"/>
                <a:cs typeface="+mn-cs"/>
              </a:defRPr>
            </a:lvl4pPr>
            <a:lvl5pPr marL="1828800">
              <a:defRPr b="1">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kern="0" dirty="0" smtClean="0">
                <a:solidFill>
                  <a:schemeClr val="bg1"/>
                </a:solidFill>
                <a:latin typeface="Tahoma"/>
              </a:rPr>
              <a:t>Agissement sexiste</a:t>
            </a:r>
            <a:endParaRPr kumimoji="0" lang="en-US" sz="4000" b="1" i="0" u="none" strike="noStrike" kern="0" cap="none" spc="0" normalizeH="0" baseline="0" noProof="0" dirty="0" smtClean="0">
              <a:ln>
                <a:noFill/>
              </a:ln>
              <a:solidFill>
                <a:schemeClr val="bg1"/>
              </a:solidFill>
              <a:effectLst/>
              <a:uLnTx/>
              <a:uFillTx/>
              <a:latin typeface="Tahoma"/>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1" i="0" u="sng" strike="noStrike" kern="0" cap="none" spc="0" normalizeH="0" baseline="0" noProof="0" dirty="0">
              <a:ln>
                <a:noFill/>
              </a:ln>
              <a:solidFill>
                <a:schemeClr val="bg1"/>
              </a:solidFill>
              <a:effectLst/>
              <a:uLnTx/>
              <a:uFillTx/>
              <a:latin typeface="Tahoma"/>
              <a:ea typeface="+mn-ea"/>
              <a:cs typeface="+mn-cs"/>
            </a:endParaRPr>
          </a:p>
        </p:txBody>
      </p:sp>
    </p:spTree>
    <p:extLst>
      <p:ext uri="{BB962C8B-B14F-4D97-AF65-F5344CB8AC3E}">
        <p14:creationId xmlns:p14="http://schemas.microsoft.com/office/powerpoint/2010/main" val="132119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Université Gustave Eiffel">
      <a:dk1>
        <a:srgbClr val="2F2A85"/>
      </a:dk1>
      <a:lt1>
        <a:sysClr val="window" lastClr="FFFFFF"/>
      </a:lt1>
      <a:dk2>
        <a:srgbClr val="0F273B"/>
      </a:dk2>
      <a:lt2>
        <a:srgbClr val="FFFFFF"/>
      </a:lt2>
      <a:accent1>
        <a:srgbClr val="1EAFD0"/>
      </a:accent1>
      <a:accent2>
        <a:srgbClr val="D2213C"/>
      </a:accent2>
      <a:accent3>
        <a:srgbClr val="E83583"/>
      </a:accent3>
      <a:accent4>
        <a:srgbClr val="00936E"/>
      </a:accent4>
      <a:accent5>
        <a:srgbClr val="FBBA00"/>
      </a:accent5>
      <a:accent6>
        <a:srgbClr val="8B2F97"/>
      </a:accent6>
      <a:hlink>
        <a:srgbClr val="FFFFFF"/>
      </a:hlink>
      <a:folHlink>
        <a:srgbClr val="2F2A85"/>
      </a:folHlink>
    </a:clrScheme>
    <a:fontScheme name="Personnalisé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spPr>
      <a:bodyPr wrap="square" lIns="0" tIns="0" rIns="0" bIns="0" rtlCol="0"/>
      <a:lstStyle>
        <a:defPPr>
          <a:defRPr/>
        </a:defPPr>
      </a:lst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2870</TotalTime>
  <Words>782</Words>
  <Application>Microsoft Office PowerPoint</Application>
  <PresentationFormat>Grand écran</PresentationFormat>
  <Paragraphs>138</Paragraphs>
  <Slides>17</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Calibri</vt:lpstr>
      <vt:lpstr>Microsoft Sans Serif</vt:lpstr>
      <vt:lpstr>Tahoma</vt:lpstr>
      <vt:lpstr>Wingdings</vt:lpstr>
      <vt:lpstr>Wingdings 2</vt:lpstr>
      <vt:lpstr>Office Theme</vt:lpstr>
      <vt:lpstr>Pré-rentrées 2022-2023 Présentation de la mission égalité</vt:lpstr>
      <vt:lpstr>La mission égalité de l’université</vt:lpstr>
      <vt:lpstr>Pourquoi une mission égalité ?</vt:lpstr>
      <vt:lpstr>Quels rôles ?</vt:lpstr>
      <vt:lpstr>Violences sexistes, discriminatoires et sexuelles : de quoi parle-t-on ?</vt:lpstr>
      <vt:lpstr>Comment les identifier ?</vt:lpstr>
      <vt:lpstr>Comment les identifier ?</vt:lpstr>
      <vt:lpstr>Comment les identifier ?</vt:lpstr>
      <vt:lpstr>Comment les identifier ?</vt:lpstr>
      <vt:lpstr>Comment les identifier ?</vt:lpstr>
      <vt:lpstr>Comment agir ?</vt:lpstr>
      <vt:lpstr>Si vous êtes victime = vous n’y êtes pour rien</vt:lpstr>
      <vt:lpstr>Si vous êtes témoin</vt:lpstr>
      <vt:lpstr>Actions mises en œuvre</vt:lpstr>
      <vt:lpstr>Ressources</vt:lpstr>
      <vt:lpstr>Agir pour l’égalité</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powerpoint</dc:title>
  <dc:creator>Mathilde Caer</dc:creator>
  <cp:lastModifiedBy>ballon</cp:lastModifiedBy>
  <cp:revision>271</cp:revision>
  <cp:lastPrinted>2021-08-30T06:59:10Z</cp:lastPrinted>
  <dcterms:created xsi:type="dcterms:W3CDTF">2019-12-10T09:51:24Z</dcterms:created>
  <dcterms:modified xsi:type="dcterms:W3CDTF">2022-08-02T12:29:41Z</dcterms:modified>
</cp:coreProperties>
</file>